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50"/>
  </p:notesMasterIdLst>
  <p:sldIdLst>
    <p:sldId id="256" r:id="rId3"/>
    <p:sldId id="257" r:id="rId4"/>
    <p:sldId id="259" r:id="rId5"/>
    <p:sldId id="293" r:id="rId6"/>
    <p:sldId id="260" r:id="rId7"/>
    <p:sldId id="261" r:id="rId8"/>
    <p:sldId id="311" r:id="rId9"/>
    <p:sldId id="262" r:id="rId10"/>
    <p:sldId id="263" r:id="rId11"/>
    <p:sldId id="264" r:id="rId12"/>
    <p:sldId id="265" r:id="rId13"/>
    <p:sldId id="310" r:id="rId14"/>
    <p:sldId id="266" r:id="rId15"/>
    <p:sldId id="267" r:id="rId16"/>
    <p:sldId id="279" r:id="rId17"/>
    <p:sldId id="268" r:id="rId18"/>
    <p:sldId id="294" r:id="rId19"/>
    <p:sldId id="269" r:id="rId20"/>
    <p:sldId id="295" r:id="rId21"/>
    <p:sldId id="282" r:id="rId22"/>
    <p:sldId id="272" r:id="rId23"/>
    <p:sldId id="270" r:id="rId24"/>
    <p:sldId id="271" r:id="rId25"/>
    <p:sldId id="300" r:id="rId26"/>
    <p:sldId id="273" r:id="rId27"/>
    <p:sldId id="274" r:id="rId28"/>
    <p:sldId id="275" r:id="rId29"/>
    <p:sldId id="276" r:id="rId30"/>
    <p:sldId id="283" r:id="rId31"/>
    <p:sldId id="278" r:id="rId32"/>
    <p:sldId id="296" r:id="rId33"/>
    <p:sldId id="284" r:id="rId34"/>
    <p:sldId id="301" r:id="rId35"/>
    <p:sldId id="302" r:id="rId36"/>
    <p:sldId id="287" r:id="rId37"/>
    <p:sldId id="303" r:id="rId38"/>
    <p:sldId id="304" r:id="rId39"/>
    <p:sldId id="305" r:id="rId40"/>
    <p:sldId id="306" r:id="rId41"/>
    <p:sldId id="307" r:id="rId42"/>
    <p:sldId id="291" r:id="rId43"/>
    <p:sldId id="308" r:id="rId44"/>
    <p:sldId id="309" r:id="rId45"/>
    <p:sldId id="289" r:id="rId46"/>
    <p:sldId id="312" r:id="rId47"/>
    <p:sldId id="313" r:id="rId48"/>
    <p:sldId id="292" r:id="rId49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icrosoft YaHei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chemeClr val="tx1"/>
    </p:penClr>
  </p:showPr>
  <p:clrMru>
    <a:srgbClr val="452CFC"/>
    <a:srgbClr val="FFCC00"/>
    <a:srgbClr val="00CCFF"/>
    <a:srgbClr val="FFFF00"/>
    <a:srgbClr val="1D1DFF"/>
    <a:srgbClr val="3121FB"/>
    <a:srgbClr val="1F1FFD"/>
    <a:srgbClr val="293397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3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4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6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0" name="AutoShape 1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1" name="AutoShape 1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3" name="AutoShape 1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4" name="AutoShape 1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6" name="AutoShape 1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8" name="AutoShape 1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39" name="AutoShape 1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0" name="AutoShape 2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1" name="AutoShape 2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2" name="AutoShape 2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4" name="AutoShape 2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5" name="AutoShape 2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6" name="AutoShape 2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7" name="AutoShape 2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8" name="AutoShape 28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49" name="AutoShape 29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0" name="AutoShape 30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1" name="AutoShape 3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4" name="Text Box 34"/>
          <p:cNvSpPr txBox="1">
            <a:spLocks noChangeArrowheads="1"/>
          </p:cNvSpPr>
          <p:nvPr/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5" name="Rectangle 35"/>
          <p:cNvSpPr>
            <a:spLocks noGrp="1" noChangeArrowheads="1"/>
          </p:cNvSpPr>
          <p:nvPr>
            <p:ph type="dt"/>
          </p:nvPr>
        </p:nvSpPr>
        <p:spPr bwMode="auto">
          <a:xfrm>
            <a:off x="3884613" y="0"/>
            <a:ext cx="2919412" cy="4048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0997" name="Rectangle 36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19613" cy="3376613"/>
          </a:xfrm>
          <a:prstGeom prst="rect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57" name="Rectangle 37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34013" cy="4062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endParaRPr lang="fr-FR" noProof="0" smtClean="0"/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5159" name="Rectangle 39"/>
          <p:cNvSpPr>
            <a:spLocks noGrp="1" noChangeArrowheads="1"/>
          </p:cNvSpPr>
          <p:nvPr>
            <p:ph type="sldNum"/>
          </p:nvPr>
        </p:nvSpPr>
        <p:spPr bwMode="auto">
          <a:xfrm>
            <a:off x="3884613" y="8685213"/>
            <a:ext cx="2919412" cy="4048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6253DDAB-107D-4C32-B41E-BB3063382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A2C1309-554C-4006-BE89-345F3A891460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22968B5-3469-4191-B7EC-434BD2DF1F68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11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22968B5-3469-4191-B7EC-434BD2DF1F68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12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32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32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EE53E8C-A7D1-400F-AE98-C47828B14CE6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13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42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427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138AEA95-F329-4860-9C43-4F1C249838EE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14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529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530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D180941B-19F7-4258-A263-DE3B7973C6AF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15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632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63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mtClean="0">
                <a:latin typeface="Calibri" pitchFamily="34" charset="0"/>
                <a:ea typeface="Microsoft YaHei" pitchFamily="34" charset="-122"/>
              </a:rPr>
              <a:t>Noir c’est noir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201C24F-5234-460C-9730-E41EEFCF58EE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16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201C24F-5234-460C-9730-E41EEFCF58EE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17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734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734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067A9C8-75ED-419F-89E0-86519492D42D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18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0525" cy="40989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F08C1468-7A8E-48F0-8D62-8C78D5B062DD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19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93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593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F08C1468-7A8E-48F0-8D62-8C78D5B062DD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20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939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5939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1860FE1-526F-435E-884B-87C60B539D07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301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301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CE2E38F-0D19-4D03-9AA3-CFCAE16966E6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21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041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042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7483E13-962C-4270-9FBF-873C22DC4804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22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14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14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B5AED3AC-6649-4E9A-810A-A91D10AA2ED1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23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B5AED3AC-6649-4E9A-810A-A91D10AA2ED1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24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246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246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4AE82767-081F-45B8-B867-59C33D2F5D9D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25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349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349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74C26BB-12E3-4D1A-8E94-6323C79A5A15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26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BC831A5C-7FB7-49F0-B7FC-FA3BD64E012B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27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553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55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BC35B11F-F99F-4E46-81BA-AC0CEC483E80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28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65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B16D73BF-23E5-45B0-B801-43082A3637B9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29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75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75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95259600-8C53-4714-800D-D5A61204C726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30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696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3225" cy="41116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0B8FEB16-A0C5-49DE-ADEB-F3FC410CC294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3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50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50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067A9C8-75ED-419F-89E0-86519492D42D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31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83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225588" y="-11796713"/>
            <a:ext cx="16651288" cy="12490451"/>
          </a:xfrm>
          <a:solidFill>
            <a:srgbClr val="FFFFFF"/>
          </a:solidFill>
          <a:ln/>
        </p:spPr>
      </p:sp>
      <p:sp>
        <p:nvSpPr>
          <p:cNvPr id="583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0525" cy="40989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A9160561-FE38-4BD3-A244-4D2B1A019318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32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065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32312" cy="3398838"/>
          </a:xfrm>
          <a:solidFill>
            <a:srgbClr val="FFFFFF"/>
          </a:solidFill>
          <a:ln/>
        </p:spPr>
      </p:sp>
      <p:sp>
        <p:nvSpPr>
          <p:cNvPr id="7066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56238" cy="4084638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17CD59F-78C5-44C3-B546-77334256BCBF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35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37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29137" cy="3395663"/>
          </a:xfrm>
          <a:solidFill>
            <a:srgbClr val="FFFFFF"/>
          </a:solidFill>
          <a:ln/>
        </p:spPr>
      </p:sp>
      <p:sp>
        <p:nvSpPr>
          <p:cNvPr id="737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53063" cy="4081463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37F73746-6F3C-4434-81F1-30A2CECC6D90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41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78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29137" cy="3395663"/>
          </a:xfrm>
          <a:solidFill>
            <a:srgbClr val="FFFFFF"/>
          </a:solidFill>
          <a:ln/>
        </p:spPr>
      </p:sp>
      <p:sp>
        <p:nvSpPr>
          <p:cNvPr id="778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53063" cy="4081463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EDC3F645-45A2-4DF7-AD65-F97DFDBA94BC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44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5779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5800"/>
            <a:ext cx="4529137" cy="3395663"/>
          </a:xfrm>
          <a:solidFill>
            <a:srgbClr val="FFFFFF"/>
          </a:solidFill>
          <a:ln/>
        </p:spPr>
      </p:sp>
      <p:sp>
        <p:nvSpPr>
          <p:cNvPr id="7578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53063" cy="4081463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0C0D33F-66ED-4A09-9ABD-CC12C2904973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47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8CFDED0D-0A40-4BCD-B728-228EB363F5B0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4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608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608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BB6E2AC8-BC52-4AD3-B1B2-9955FD8C6E5B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5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710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4710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6236FBC8-E220-4FF6-ABFC-D756137FCB94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6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813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49775" cy="3413125"/>
          </a:xfrm>
          <a:solidFill>
            <a:srgbClr val="FFFFFF"/>
          </a:solidFill>
          <a:ln/>
        </p:spPr>
      </p:sp>
      <p:sp>
        <p:nvSpPr>
          <p:cNvPr id="481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70525" cy="4098925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5A62A9A-00C9-4333-B1C1-018D624479BD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8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4915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0413" cy="3427413"/>
          </a:xfrm>
          <a:solidFill>
            <a:srgbClr val="FFFFFF"/>
          </a:solidFill>
          <a:ln/>
        </p:spPr>
      </p:sp>
      <p:sp>
        <p:nvSpPr>
          <p:cNvPr id="4915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4813" cy="4114800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C0E70050-AE40-44B2-867F-931E0727E5AE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9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fr-FR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9"/>
          <p:cNvSpPr>
            <a:spLocks noGrp="1" noChangeArrowheads="1"/>
          </p:cNvSpPr>
          <p:nvPr>
            <p:ph type="sldNum" sz="quarter"/>
          </p:nvPr>
        </p:nvSpPr>
        <p:spPr/>
        <p:txBody>
          <a:bodyPr/>
          <a:lstStyle/>
          <a:p>
            <a:pPr>
              <a:defRPr/>
            </a:pPr>
            <a:fld id="{5D39B1FE-BF65-4B00-B22E-D845859AAF59}" type="slidenum">
              <a:rPr lang="fr-FR" smtClean="0">
                <a:latin typeface="Times New Roman" pitchFamily="18" charset="0"/>
                <a:ea typeface="Microsoft YaHei" pitchFamily="34" charset="-122"/>
              </a:rPr>
              <a:pPr>
                <a:defRPr/>
              </a:pPr>
              <a:t>10</a:t>
            </a:fld>
            <a:endParaRPr lang="fr-FR" smtClean="0">
              <a:latin typeface="Times New Roman" pitchFamily="18" charset="0"/>
              <a:ea typeface="Microsoft YaHei" pitchFamily="34" charset="-122"/>
            </a:endParaRPr>
          </a:p>
        </p:txBody>
      </p:sp>
      <p:sp>
        <p:nvSpPr>
          <p:cNvPr id="5222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solidFill>
            <a:srgbClr val="FFFFFF"/>
          </a:solidFill>
          <a:ln/>
        </p:spPr>
      </p:sp>
      <p:sp>
        <p:nvSpPr>
          <p:cNvPr id="5222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pPr eaLnBrk="1" hangingPunct="1">
              <a:spcBef>
                <a:spcPts val="45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mtClean="0">
              <a:latin typeface="Calibri" pitchFamily="34" charset="0"/>
              <a:ea typeface="Microsoft YaHei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FCAE4-AC7D-48CE-8C67-14EFDF3C454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9341F3-3112-4ECF-BD7C-2DA2A1B7400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91300" y="128588"/>
            <a:ext cx="2043113" cy="5945187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81700" cy="5945187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FBD5AE-C585-4E19-AD4B-93FE6F84F2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05E290-F115-4469-9EE8-4864F695D9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CDD79-DB38-4244-A512-EB832280F5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A80120-57DA-4EAB-BAA9-314F6491B1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11613" cy="447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1213" y="1481138"/>
            <a:ext cx="4011612" cy="44719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A62FA-B38A-431A-AAF8-279B698AC5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4FBF67-B3FC-4CB4-BF88-FF9609FF7CD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AD2C17-1970-4175-857A-D7808E95E9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76F90-41C7-43C1-830E-B12CD2E4CDA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54425-5065-4563-AA5D-56F18E02EEB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B8300-3039-4F86-9861-8A20184A80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B117C-AB3C-43D7-94AF-3E75DD54951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50EC2-BCC2-486C-88AE-AFEA5C8902C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89713" y="174625"/>
            <a:ext cx="2043112" cy="57785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74625"/>
            <a:ext cx="5980113" cy="57785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5AEC0D-791A-48AD-BEEC-041DA5028CD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dt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ft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11E876-4772-49CA-8D8C-66081A592F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1613" cy="4473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21213" y="1600200"/>
            <a:ext cx="4013200" cy="4473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C1A7F-2347-4577-8D2B-62EDA7E079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26E59-CCF0-4DDB-81EC-164B18B126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6C8ED-BB79-4FC7-8B7B-F2F4DF01638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13115A-91CE-488B-ADF6-108021E82F5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DE278-3BCA-4A99-951F-4A0BCDEC1A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FAF381-30E7-4962-8552-E77DC76E55B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772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77213" cy="4473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245225"/>
            <a:ext cx="2081213" cy="423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>
            <a:lvl1pPr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15324E3F-7737-4BE0-BA65-25D0A590EBA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Arial" charset="0"/>
          <a:ea typeface="Microsoft YaHei" charset="-122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Freeform 1"/>
          <p:cNvSpPr>
            <a:spLocks noChangeArrowheads="1"/>
          </p:cNvSpPr>
          <p:nvPr/>
        </p:nvSpPr>
        <p:spPr bwMode="auto">
          <a:xfrm>
            <a:off x="715963" y="5002213"/>
            <a:ext cx="3802062" cy="1443037"/>
          </a:xfrm>
          <a:custGeom>
            <a:avLst/>
            <a:gdLst>
              <a:gd name="T0" fmla="*/ 0 w 5760"/>
              <a:gd name="T1" fmla="*/ 0 h 528"/>
              <a:gd name="T2" fmla="*/ 3802062 w 5760"/>
              <a:gd name="T3" fmla="*/ 0 h 528"/>
              <a:gd name="T4" fmla="*/ 3802062 w 5760"/>
              <a:gd name="T5" fmla="*/ 1443037 h 528"/>
              <a:gd name="T6" fmla="*/ 31684 w 5760"/>
              <a:gd name="T7" fmla="*/ 0 h 528"/>
              <a:gd name="T8" fmla="*/ 0 w 5760"/>
              <a:gd name="T9" fmla="*/ 0 h 528"/>
              <a:gd name="T10" fmla="*/ 5760 w 5760"/>
              <a:gd name="T11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rgbClr val="9FCBDC">
              <a:alpha val="39999"/>
            </a:srgb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2050" name="Freeform 2"/>
          <p:cNvSpPr>
            <a:spLocks noChangeArrowheads="1"/>
          </p:cNvSpPr>
          <p:nvPr/>
        </p:nvSpPr>
        <p:spPr bwMode="auto">
          <a:xfrm>
            <a:off x="-53975" y="5784850"/>
            <a:ext cx="3802063" cy="838200"/>
          </a:xfrm>
          <a:custGeom>
            <a:avLst/>
            <a:gdLst>
              <a:gd name="T0" fmla="*/ 0 w 5760"/>
              <a:gd name="T1" fmla="*/ 0 h 528"/>
              <a:gd name="T2" fmla="*/ 3802063 w 5760"/>
              <a:gd name="T3" fmla="*/ 0 h 528"/>
              <a:gd name="T4" fmla="*/ 3802063 w 5760"/>
              <a:gd name="T5" fmla="*/ 838200 h 528"/>
              <a:gd name="T6" fmla="*/ 31684 w 5760"/>
              <a:gd name="T7" fmla="*/ 0 h 528"/>
              <a:gd name="T8" fmla="*/ 0 w 5760"/>
              <a:gd name="T9" fmla="*/ 0 h 528"/>
              <a:gd name="T10" fmla="*/ 5760 w 5760"/>
              <a:gd name="T11" fmla="*/ 528 h 5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grpSp>
        <p:nvGrpSpPr>
          <p:cNvPr id="2052" name="Group 3"/>
          <p:cNvGrpSpPr>
            <a:grpSpLocks/>
          </p:cNvGrpSpPr>
          <p:nvPr/>
        </p:nvGrpSpPr>
        <p:grpSpPr bwMode="auto">
          <a:xfrm>
            <a:off x="-12700" y="5784850"/>
            <a:ext cx="3360738" cy="1038225"/>
            <a:chOff x="-8" y="3644"/>
            <a:chExt cx="2117" cy="654"/>
          </a:xfrm>
        </p:grpSpPr>
        <p:pic>
          <p:nvPicPr>
            <p:cNvPr id="2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-8" y="3644"/>
              <a:ext cx="2117" cy="65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" name="Text Box 5"/>
            <p:cNvSpPr txBox="1">
              <a:spLocks noChangeArrowheads="1"/>
            </p:cNvSpPr>
            <p:nvPr/>
          </p:nvSpPr>
          <p:spPr bwMode="auto">
            <a:xfrm>
              <a:off x="175" y="4045"/>
              <a:ext cx="1037" cy="19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6" charset="0"/>
                <a:buNone/>
                <a:defRPr/>
              </a:pPr>
              <a:endParaRPr lang="fr-FR">
                <a:ea typeface="Microsoft YaHei" charset="-122"/>
              </a:endParaRPr>
            </a:p>
          </p:txBody>
        </p:sp>
      </p:grp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9050" y="5772150"/>
            <a:ext cx="3421063" cy="11096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054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4625"/>
            <a:ext cx="8175625" cy="13414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texte-titre</a:t>
            </a:r>
          </a:p>
        </p:txBody>
      </p:sp>
      <p:sp>
        <p:nvSpPr>
          <p:cNvPr id="2055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81138"/>
            <a:ext cx="8175625" cy="44719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Cliquez pour éditer le format du plan de texte</a:t>
            </a:r>
          </a:p>
          <a:p>
            <a:pPr lvl="1"/>
            <a:r>
              <a:rPr lang="en-GB" smtClean="0"/>
              <a:t>Second niveau de plan</a:t>
            </a:r>
          </a:p>
          <a:p>
            <a:pPr lvl="2"/>
            <a:r>
              <a:rPr lang="en-GB" smtClean="0"/>
              <a:t>Troisième niveau de plan</a:t>
            </a:r>
          </a:p>
          <a:p>
            <a:pPr lvl="3"/>
            <a:r>
              <a:rPr lang="en-GB" smtClean="0"/>
              <a:t>Quatrième niveau de plan</a:t>
            </a:r>
          </a:p>
          <a:p>
            <a:pPr lvl="4"/>
            <a:r>
              <a:rPr lang="en-GB" smtClean="0"/>
              <a:t>Cinquième niveau de plan</a:t>
            </a:r>
          </a:p>
          <a:p>
            <a:pPr lvl="4"/>
            <a:r>
              <a:rPr lang="en-GB" smtClean="0"/>
              <a:t>Sixième niveau de plan</a:t>
            </a:r>
          </a:p>
          <a:p>
            <a:pPr lvl="4"/>
            <a:r>
              <a:rPr lang="en-GB" smtClean="0"/>
              <a:t>Septième niveau de plan</a:t>
            </a:r>
          </a:p>
          <a:p>
            <a:pPr lvl="4"/>
            <a:r>
              <a:rPr lang="en-GB" smtClean="0"/>
              <a:t>Huitième niveau de plan</a:t>
            </a:r>
          </a:p>
          <a:p>
            <a:pPr lvl="4"/>
            <a:r>
              <a:rPr lang="en-GB" smtClean="0"/>
              <a:t>Neuvième niveau de plan</a:t>
            </a: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727825" y="6408738"/>
            <a:ext cx="1919288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4379913" y="6408738"/>
            <a:ext cx="2351087" cy="36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ldNum"/>
          </p:nvPr>
        </p:nvSpPr>
        <p:spPr bwMode="auto">
          <a:xfrm>
            <a:off x="8647113" y="6408738"/>
            <a:ext cx="312737" cy="3111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r">
              <a:buClrTx/>
              <a:buSzPct val="100000"/>
              <a:buFontTx/>
              <a:buNone/>
              <a:defRPr sz="10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fld id="{CC1DECA2-52BB-40ED-B1D6-506A251F4E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2060" name="Rectangle 12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5225"/>
            <a:ext cx="2082800" cy="42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61" name="Rectangle 13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5225"/>
            <a:ext cx="2851150" cy="425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ClrTx/>
              <a:buSzPct val="100000"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Microsoft YaHei" charset="-122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 b="1">
          <a:solidFill>
            <a:srgbClr val="464646"/>
          </a:solidFill>
          <a:latin typeface="+mj-lt"/>
          <a:ea typeface="+mj-ea"/>
          <a:cs typeface="+mj-cs"/>
        </a:defRPr>
      </a:lvl1pPr>
      <a:lvl2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2pPr>
      <a:lvl3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3pPr>
      <a:lvl4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4pPr>
      <a:lvl5pPr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5pPr>
      <a:lvl6pPr marL="25146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6pPr>
      <a:lvl7pPr marL="29718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7pPr>
      <a:lvl8pPr marL="34290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8pPr>
      <a:lvl9pPr marL="3886200" indent="-228600" algn="l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100" b="1">
          <a:solidFill>
            <a:srgbClr val="464646"/>
          </a:solidFill>
          <a:latin typeface="Lucida Sans Unicode" pitchFamily="32" charset="0"/>
          <a:ea typeface="Microsoft YaHei" charset="-122"/>
        </a:defRPr>
      </a:lvl9pPr>
    </p:titleStyle>
    <p:bodyStyle>
      <a:lvl1pPr marL="342900" indent="-342900" algn="l" defTabSz="449263" rtl="0" eaLnBrk="0" fontAlgn="base" hangingPunct="0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7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325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3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100"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19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0" fontAlgn="base" hangingPunct="0">
        <a:spcBef>
          <a:spcPts val="3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1691680" y="1772816"/>
            <a:ext cx="5904656" cy="4248472"/>
          </a:xfrm>
          <a:prstGeom prst="rect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  <a:effectLst>
            <a:softEdge rad="317500"/>
          </a:effectLst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 collège 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98450" y="-333375"/>
            <a:ext cx="8228013" cy="59959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683568" y="18864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6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 route vers la 6</a:t>
            </a:r>
            <a:r>
              <a:rPr lang="fr-FR" sz="6600" i="1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ème</a:t>
            </a:r>
            <a:r>
              <a:rPr lang="fr-FR" sz="6600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</a:p>
        </p:txBody>
      </p:sp>
      <p:pic>
        <p:nvPicPr>
          <p:cNvPr id="3079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Photo 006 - Copi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7704" y="1484784"/>
            <a:ext cx="5616623" cy="22682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ZoneTexte 6"/>
          <p:cNvSpPr txBox="1"/>
          <p:nvPr/>
        </p:nvSpPr>
        <p:spPr>
          <a:xfrm>
            <a:off x="1043608" y="5949280"/>
            <a:ext cx="77048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400" b="1" i="1" dirty="0" smtClean="0">
                <a:solidFill>
                  <a:schemeClr val="tx1"/>
                </a:solidFill>
                <a:latin typeface="Berlin Sans FB Demi" pitchFamily="34" charset="0"/>
              </a:rPr>
              <a:t>Au Collège Raoul Follereau</a:t>
            </a:r>
            <a:endParaRPr lang="fr-FR" sz="4400" b="1" i="1" dirty="0">
              <a:solidFill>
                <a:schemeClr val="tx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323850" y="1484313"/>
            <a:ext cx="8507413" cy="4752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L’accueil se fait chaque matin à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7h30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. En cas de pluie ou de froid le foyer est ouvert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Cours de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8h25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à 16h30. Pas de cours le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mercredi matin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en Sixième.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3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600" dirty="0">
              <a:solidFill>
                <a:srgbClr val="3333CC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Les élèves ont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leur classe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et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leurs casiers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, ce sont les enseignants qui se déplacent.</a:t>
            </a:r>
          </a:p>
          <a:p>
            <a:pPr marL="342900" indent="-290513">
              <a:lnSpc>
                <a:spcPct val="80000"/>
              </a:lnSpc>
              <a:spcBef>
                <a:spcPts val="3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7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Une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étude gratuite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jusqu’à 18h.</a:t>
            </a: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7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Une possibilité de forfait, de demi forfait ou de déjeuner ponctuel pour la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cantine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7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Le service des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bourses.</a:t>
            </a: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700" b="1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La proposition d'un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colis fournitures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en 6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</a:rPr>
              <a:t>ème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 et 5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</a:rPr>
              <a:t>ème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.</a:t>
            </a: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7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nombreux transports scolaires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et une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navette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 qui dépose les élèves devant l'établissement.</a:t>
            </a: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Comic Sans MS" pitchFamily="66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3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i="1" u="sng" dirty="0">
              <a:solidFill>
                <a:srgbClr val="6600FF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35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3333CC"/>
              </a:solidFill>
              <a:latin typeface="Comic Sans MS" pitchFamily="66" charset="0"/>
            </a:endParaRPr>
          </a:p>
          <a:p>
            <a:pPr marL="342900" indent="-290513">
              <a:lnSpc>
                <a:spcPct val="80000"/>
              </a:lnSpc>
              <a:spcBef>
                <a:spcPts val="35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endParaRPr lang="fr-FR" sz="2400" dirty="0">
              <a:solidFill>
                <a:srgbClr val="3333CC"/>
              </a:solidFill>
              <a:latin typeface="Comic Sans MS" pitchFamily="66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Services et fonctionnement</a:t>
            </a:r>
          </a:p>
        </p:txBody>
      </p:sp>
      <p:pic>
        <p:nvPicPr>
          <p:cNvPr id="13316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DSC0015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789040"/>
            <a:ext cx="3851920" cy="2888940"/>
          </a:xfrm>
          <a:prstGeom prst="rect">
            <a:avLst/>
          </a:prstGeom>
        </p:spPr>
      </p:pic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9512" y="1196753"/>
            <a:ext cx="8820150" cy="3096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34988" indent="-534988">
              <a:spcBef>
                <a:spcPts val="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Transports</a:t>
            </a:r>
          </a:p>
          <a:p>
            <a:pPr marL="290513" indent="-290513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50" b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Une navette laisse les enfants à la porte de l’établissement le matin et les reprend le soir pour les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conduire à la gare routière.</a:t>
            </a:r>
            <a:endParaRPr lang="fr-FR" sz="2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Quelles que soient les circonstances,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les</a:t>
            </a:r>
            <a:r>
              <a:rPr lang="fr-FR" sz="2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élèves sont tenus de rester dans</a:t>
            </a:r>
            <a:r>
              <a:rPr lang="fr-FR" sz="2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l'établissement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de 8h25 à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16h30. </a:t>
            </a:r>
          </a:p>
          <a:p>
            <a:pPr marL="290513" indent="-290513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2000" b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534988" indent="-534988">
              <a:spcBef>
                <a:spcPts val="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5318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Cantine</a:t>
            </a:r>
          </a:p>
          <a:p>
            <a:pPr marL="290513" indent="-290513">
              <a:spcBef>
                <a:spcPts val="0"/>
              </a:spcBef>
              <a:buClr>
                <a:srgbClr val="3333CC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50" b="1" dirty="0">
              <a:solidFill>
                <a:srgbClr val="0070C0"/>
              </a:solidFill>
              <a:latin typeface="Comic Sans MS" pitchFamily="64" charset="0"/>
              <a:ea typeface="Microsoft YaHei" charset="-122"/>
            </a:endParaRPr>
          </a:p>
          <a:p>
            <a:pPr marL="531813" indent="-450850" algn="just">
              <a:spcBef>
                <a:spcPts val="0"/>
              </a:spcBef>
              <a:buClr>
                <a:srgbClr val="0070C0"/>
              </a:buClr>
              <a:buSzPct val="100000"/>
              <a:buFont typeface="Times New Roman" pitchFamily="16" charset="0"/>
              <a:buNone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70C0"/>
                </a:solidFill>
                <a:latin typeface="Comic Sans MS" pitchFamily="64" charset="0"/>
                <a:ea typeface="Microsoft YaHei" charset="-122"/>
              </a:rPr>
              <a:t>	</a:t>
            </a:r>
            <a:endParaRPr lang="fr-FR" sz="2400" dirty="0"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8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2600" dirty="0">
              <a:solidFill>
                <a:srgbClr val="3333CC"/>
              </a:solidFill>
              <a:latin typeface="Comic Sans MS" pitchFamily="64" charset="0"/>
              <a:ea typeface="Microsoft YaHei" charset="-122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0798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Autres précisions</a:t>
            </a:r>
          </a:p>
        </p:txBody>
      </p:sp>
      <p:pic>
        <p:nvPicPr>
          <p:cNvPr id="14340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6"/>
          <p:cNvSpPr txBox="1"/>
          <p:nvPr/>
        </p:nvSpPr>
        <p:spPr>
          <a:xfrm>
            <a:off x="179512" y="5013176"/>
            <a:ext cx="47525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dirty="0" smtClean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Restauration en interne. Un cuisinier se charge de l’approvisionnement et de la préparation des repas.</a:t>
            </a:r>
            <a:endParaRPr lang="fr-FR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179512" y="1196753"/>
            <a:ext cx="8820150" cy="30963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34988" indent="-534988">
              <a:spcBef>
                <a:spcPts val="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 smtClean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Politique d’un coût réduit pour les familles :</a:t>
            </a:r>
            <a:endParaRPr lang="fr-FR" sz="2400" b="1" dirty="0">
              <a:solidFill>
                <a:srgbClr val="452C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50" b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29,50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euros par mois sur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9 mois : 265,50 euros / an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.</a:t>
            </a:r>
            <a:endParaRPr lang="fr-FR" sz="2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Demi-pension entre 4,30 (abonnement) et 4,60 (ticket) euros le repas.</a:t>
            </a: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50% de réduction sur le 3</a:t>
            </a:r>
            <a:r>
              <a:rPr lang="fr-FR" sz="2400" baseline="300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ème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enfant.</a:t>
            </a: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Prélèvements mensuels possibles.</a:t>
            </a:r>
            <a:endParaRPr lang="fr-FR" sz="2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2000" b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534988" indent="-534988">
              <a:spcBef>
                <a:spcPts val="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5318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 smtClean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Pour :</a:t>
            </a: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Entretien des locaux.</a:t>
            </a: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00" dirty="0" smtClean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Achat matériels pédagogiques.</a:t>
            </a: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Frais de fonctionnement (chauffage, électricité, téléphone,…).</a:t>
            </a:r>
          </a:p>
          <a:p>
            <a:pPr marL="630238" indent="-290513" algn="just">
              <a:spcBef>
                <a:spcPts val="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Salaires et charges personnel OGEC.</a:t>
            </a:r>
          </a:p>
          <a:p>
            <a:pPr marL="534988" indent="-534988">
              <a:spcBef>
                <a:spcPts val="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5318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2400" b="1" dirty="0">
              <a:solidFill>
                <a:srgbClr val="452C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0"/>
              </a:spcBef>
              <a:buClr>
                <a:srgbClr val="3333CC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050" b="1" dirty="0">
              <a:solidFill>
                <a:srgbClr val="0070C0"/>
              </a:solidFill>
              <a:latin typeface="Comic Sans MS" pitchFamily="64" charset="0"/>
              <a:ea typeface="Microsoft YaHei" charset="-122"/>
            </a:endParaRPr>
          </a:p>
          <a:p>
            <a:pPr marL="531813" indent="-450850" algn="just">
              <a:spcBef>
                <a:spcPts val="0"/>
              </a:spcBef>
              <a:buClr>
                <a:srgbClr val="0070C0"/>
              </a:buClr>
              <a:buSzPct val="100000"/>
              <a:buFont typeface="Times New Roman" pitchFamily="16" charset="0"/>
              <a:buNone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70C0"/>
                </a:solidFill>
                <a:latin typeface="Comic Sans MS" pitchFamily="64" charset="0"/>
                <a:ea typeface="Microsoft YaHei" charset="-122"/>
              </a:rPr>
              <a:t>	</a:t>
            </a:r>
            <a:endParaRPr lang="fr-FR" sz="2400" dirty="0"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8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2600" dirty="0">
              <a:solidFill>
                <a:srgbClr val="3333CC"/>
              </a:solidFill>
              <a:latin typeface="Comic Sans MS" pitchFamily="64" charset="0"/>
              <a:ea typeface="Microsoft YaHei" charset="-122"/>
            </a:endParaRPr>
          </a:p>
        </p:txBody>
      </p:sp>
      <p:sp>
        <p:nvSpPr>
          <p:cNvPr id="14339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0798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Contributions familiales</a:t>
            </a:r>
            <a:endParaRPr lang="fr-FR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4340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600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454025" indent="-454025">
              <a:spcBef>
                <a:spcPts val="120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Microsoft YaHei" charset="-122"/>
              </a:rPr>
              <a:t>Pour les </a:t>
            </a:r>
            <a:r>
              <a:rPr lang="fr-FR" sz="2400" b="1" dirty="0" smtClean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Microsoft YaHei" charset="-122"/>
              </a:rPr>
              <a:t>élèves</a:t>
            </a:r>
          </a:p>
          <a:p>
            <a:pPr marL="454025" indent="-454025">
              <a:spcBef>
                <a:spcPts val="1200"/>
              </a:spcBef>
              <a:buClr>
                <a:srgbClr val="452CFC"/>
              </a:buClr>
              <a:buSzPct val="100000"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2400" b="1" dirty="0">
              <a:solidFill>
                <a:srgbClr val="452C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Microsoft YaHei" charset="-122"/>
            </a:endParaRPr>
          </a:p>
          <a:p>
            <a:pPr marL="727075" indent="-290513">
              <a:spcBef>
                <a:spcPts val="12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Journée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d’intégration avant la rentrée</a:t>
            </a:r>
          </a:p>
          <a:p>
            <a:pPr marL="727075" indent="-290513">
              <a:spcBef>
                <a:spcPts val="12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Portes ouvertes</a:t>
            </a:r>
          </a:p>
          <a:p>
            <a:pPr marL="727075" indent="-290513">
              <a:spcBef>
                <a:spcPts val="12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Journée de rentrée réservée aux 6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èmes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 </a:t>
            </a:r>
          </a:p>
          <a:p>
            <a:pPr marL="727075" indent="-290513">
              <a:spcBef>
                <a:spcPts val="12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Sortie d’une journée pour tous les 6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èmes 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en Septembre</a:t>
            </a:r>
          </a:p>
          <a:p>
            <a:pPr marL="727075" indent="-290513">
              <a:spcBef>
                <a:spcPts val="12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  <a:ea typeface="Microsoft YaHei" charset="-122"/>
              </a:rPr>
              <a:t>Séjour d’une semaine au ski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24750" y="4652963"/>
            <a:ext cx="1387475" cy="2006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6388" name="Line 4"/>
          <p:cNvSpPr>
            <a:spLocks noChangeShapeType="1"/>
          </p:cNvSpPr>
          <p:nvPr/>
        </p:nvSpPr>
        <p:spPr bwMode="auto">
          <a:xfrm>
            <a:off x="1801813" y="6858000"/>
            <a:ext cx="3600450" cy="1588"/>
          </a:xfrm>
          <a:prstGeom prst="line">
            <a:avLst/>
          </a:prstGeom>
          <a:noFill/>
          <a:ln w="38160">
            <a:solidFill>
              <a:srgbClr val="BBE0E3"/>
            </a:solidFill>
            <a:miter lim="800000"/>
            <a:headEnd/>
            <a:tailEnd/>
          </a:ln>
          <a:effectLst>
            <a:outerShdw dist="23040" dir="5400000" algn="ctr" rotWithShape="0">
              <a:srgbClr val="000000">
                <a:alpha val="35036"/>
              </a:srgbClr>
            </a:outerShdw>
          </a:effectLst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fr-FR">
              <a:ea typeface="Microsoft YaHei" charset="-122"/>
            </a:endParaRPr>
          </a:p>
        </p:txBody>
      </p:sp>
      <p:sp>
        <p:nvSpPr>
          <p:cNvPr id="1536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Prendre ses marques</a:t>
            </a:r>
          </a:p>
        </p:txBody>
      </p:sp>
      <p:pic>
        <p:nvPicPr>
          <p:cNvPr id="15366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1916832"/>
            <a:ext cx="1279525" cy="21066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457200" y="1268413"/>
            <a:ext cx="8507413" cy="525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454025" indent="-454025">
              <a:spcBef>
                <a:spcPts val="80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Microsoft YaHei" charset="-122"/>
              </a:rPr>
              <a:t>Pour les parents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Portes ouvertes et temps d’information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Rencontre avec le chef d’Établissement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Courrier en Août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Accueil le jour de la rentrée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Réunion d’informations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Possibilité d’être parent correspondant et d’assister aux conseils de classe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Rencontre avec le professeur principal 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pour </a:t>
            </a: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la remise du bulletin au 1</a:t>
            </a:r>
            <a:r>
              <a:rPr lang="fr-FR" sz="2400" baseline="300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er</a:t>
            </a: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 trimestre</a:t>
            </a:r>
          </a:p>
          <a:p>
            <a:pPr marL="723900" indent="-273050">
              <a:lnSpc>
                <a:spcPct val="80000"/>
              </a:lnSpc>
              <a:spcBef>
                <a:spcPts val="18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723900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Réunions parents professeurs</a:t>
            </a:r>
          </a:p>
        </p:txBody>
      </p:sp>
      <p:sp>
        <p:nvSpPr>
          <p:cNvPr id="16388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Prendre ses marques</a:t>
            </a:r>
          </a:p>
        </p:txBody>
      </p:sp>
      <p:pic>
        <p:nvPicPr>
          <p:cNvPr id="16389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107504" y="1476375"/>
            <a:ext cx="8229600" cy="538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533400" indent="-533400">
              <a:spcBef>
                <a:spcPts val="1200"/>
              </a:spcBef>
              <a:buClr>
                <a:srgbClr val="452CFC"/>
              </a:buClr>
              <a:buSzPct val="100000"/>
              <a:buFont typeface="Wingdings" pitchFamily="2" charset="2"/>
              <a:buChar char="Ø"/>
              <a:tabLst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fr-FR" sz="28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Ce qui va changer pour l’enfant</a:t>
            </a:r>
          </a:p>
          <a:p>
            <a:pPr marL="533400" indent="-533400">
              <a:spcBef>
                <a:spcPts val="1200"/>
              </a:spcBef>
              <a:buSzPct val="100000"/>
              <a:buFont typeface="Times New Roman" pitchFamily="16" charset="0"/>
              <a:buNone/>
              <a:tabLst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fr-FR" sz="400" b="1" dirty="0">
              <a:solidFill>
                <a:srgbClr val="0070C0"/>
              </a:solidFill>
              <a:latin typeface="Comic Sans MS" pitchFamily="64" charset="0"/>
              <a:ea typeface="Microsoft YaHei" charset="-122"/>
            </a:endParaRPr>
          </a:p>
          <a:p>
            <a:pPr marL="725488" indent="-290513">
              <a:spcBef>
                <a:spcPts val="12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fr-FR" sz="28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Gérer son matériel ; </a:t>
            </a:r>
            <a:r>
              <a:rPr lang="fr-FR" sz="2000" i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avoir ce dont on a besoin et juste ce qu’il faut.</a:t>
            </a:r>
            <a:endParaRPr lang="fr-FR" sz="2800" i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725488" indent="-290513">
              <a:spcBef>
                <a:spcPts val="12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fr-FR" sz="28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Savoir utiliser l’agenda.</a:t>
            </a:r>
          </a:p>
          <a:p>
            <a:pPr marL="725488" indent="-290513">
              <a:spcBef>
                <a:spcPts val="12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fr-FR" sz="28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Gérer son travail personnel.</a:t>
            </a:r>
          </a:p>
          <a:p>
            <a:pPr marL="725488" indent="-290513">
              <a:spcBef>
                <a:spcPts val="12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fr-FR" sz="28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Repérer de nouveaux lieux.</a:t>
            </a:r>
            <a:endParaRPr lang="fr-FR" sz="2800" b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725488" indent="-290513">
              <a:spcBef>
                <a:spcPts val="1200"/>
              </a:spcBef>
              <a:buClr>
                <a:srgbClr val="000000"/>
              </a:buClr>
              <a:buSzPct val="100000"/>
              <a:buFont typeface="Comic Sans MS" pitchFamily="64" charset="0"/>
              <a:buChar char="•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fr-FR" sz="28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Un rythme de travail qui                        s’accélère.</a:t>
            </a:r>
          </a:p>
          <a:p>
            <a:pPr marL="342900" indent="-290513"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fr-FR" sz="2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342900" indent="-290513">
              <a:spcBef>
                <a:spcPts val="600"/>
              </a:spcBef>
              <a:buSzPct val="10000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fr-FR" sz="2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</p:txBody>
      </p:sp>
      <p:sp>
        <p:nvSpPr>
          <p:cNvPr id="17412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099425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 classe de 6</a:t>
            </a:r>
            <a:r>
              <a:rPr lang="fr-FR" sz="4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ème</a:t>
            </a:r>
            <a:endParaRPr lang="fr-FR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7413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DSC001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95594" y="2852936"/>
            <a:ext cx="3648405" cy="273630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Effect">
                      <p:stCondLst>
                        <p:cond delay="indefinite"/>
                      </p:stCondLst>
                      <p:childTnLst>
                        <p:par>
                          <p:cTn id="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Effect">
                      <p:stCondLst>
                        <p:cond delay="indefinite"/>
                      </p:stCondLst>
                      <p:childTnLst>
                        <p:par>
                          <p:cTn id="8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Effect">
                      <p:stCondLst>
                        <p:cond delay="indefinite"/>
                      </p:stCondLst>
                      <p:childTnLst>
                        <p:par>
                          <p:cTn id="12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Effect">
                      <p:stCondLst>
                        <p:cond delay="indefinite"/>
                      </p:stCondLst>
                      <p:childTnLst>
                        <p:par>
                          <p:cTn id="16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Effect">
                      <p:stCondLst>
                        <p:cond delay="indefinite"/>
                      </p:stCondLst>
                      <p:childTnLst>
                        <p:par>
                          <p:cTn id="20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Effect">
                      <p:stCondLst>
                        <p:cond delay="indefinite"/>
                      </p:stCondLst>
                      <p:childTnLst>
                        <p:par>
                          <p:cTn id="24" fill="hold" nodeType="clickEffect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7200" y="1628775"/>
            <a:ext cx="8229600" cy="4924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90513" indent="-290513">
              <a:spcBef>
                <a:spcPts val="1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Un carnet de correspondance</a:t>
            </a:r>
          </a:p>
          <a:p>
            <a:pPr marL="290513" indent="-290513">
              <a:spcBef>
                <a:spcPts val="1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Une évaluation régulière des acquisitions (notes, appréciations…)</a:t>
            </a:r>
          </a:p>
          <a:p>
            <a:pPr marL="290513" indent="-290513">
              <a:spcBef>
                <a:spcPts val="180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Relevés de notes et bulletins trimestriels</a:t>
            </a:r>
          </a:p>
          <a:p>
            <a:pPr marL="290513" indent="-290513">
              <a:spcBef>
                <a:spcPts val="1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Des rencontres parents/professeurs</a:t>
            </a:r>
          </a:p>
          <a:p>
            <a:pPr marL="290513" indent="-290513">
              <a:spcBef>
                <a:spcPts val="1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SCOLINFO(Circulaires, informations, notes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et cahier de texte en ligne)</a:t>
            </a: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950" y="4868863"/>
            <a:ext cx="1323975" cy="15128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Vivre le collège</a:t>
            </a:r>
          </a:p>
        </p:txBody>
      </p:sp>
      <p:pic>
        <p:nvPicPr>
          <p:cNvPr id="18437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457200" y="1628775"/>
            <a:ext cx="8229600" cy="49244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spcBef>
                <a:spcPts val="7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8436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Notre IDENTITE :</a:t>
            </a:r>
          </a:p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Une triple appartenance.</a:t>
            </a:r>
            <a:endParaRPr lang="fr-FR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8437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Logo mariste RF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4653136"/>
            <a:ext cx="1658469" cy="1367510"/>
          </a:xfrm>
          <a:prstGeom prst="rect">
            <a:avLst/>
          </a:prstGeom>
        </p:spPr>
      </p:pic>
      <p:pic>
        <p:nvPicPr>
          <p:cNvPr id="7" name="Image 6" descr="logo_ec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3528" y="1628801"/>
            <a:ext cx="2232248" cy="1346002"/>
          </a:xfrm>
          <a:prstGeom prst="rect">
            <a:avLst/>
          </a:prstGeom>
        </p:spPr>
      </p:pic>
      <p:pic>
        <p:nvPicPr>
          <p:cNvPr id="8" name="Image 7" descr="logo_MEN_2149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651915" y="2996952"/>
            <a:ext cx="2975116" cy="1152128"/>
          </a:xfrm>
          <a:prstGeom prst="rect">
            <a:avLst/>
          </a:prstGeom>
        </p:spPr>
      </p:pic>
      <p:pic>
        <p:nvPicPr>
          <p:cNvPr id="9" name="Image 8" descr="marcellin champagnat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380312" y="4293096"/>
            <a:ext cx="1576945" cy="2276872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2555776" y="213285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Un Collège Privé Catholique</a:t>
            </a:r>
            <a:endParaRPr lang="fr-FR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07504" y="3429000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Sous contrat d’association avec l’état</a:t>
            </a:r>
            <a:endParaRPr lang="fr-FR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267744" y="5013176"/>
            <a:ext cx="5328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Sous Tutelle des Frères Maristes</a:t>
            </a:r>
            <a:endParaRPr lang="fr-FR" sz="2400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72816"/>
            <a:ext cx="6665912" cy="45196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0"/>
            <a:ext cx="8223250" cy="1584326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 smtClean="0">
                <a:solidFill>
                  <a:schemeClr val="tx1"/>
                </a:solidFill>
                <a:latin typeface="Berlin Sans FB Demi" pitchFamily="34" charset="0"/>
              </a:rPr>
              <a:t>Notre PROJET :</a:t>
            </a:r>
            <a:br>
              <a:rPr lang="fr-FR" b="1" dirty="0" smtClean="0">
                <a:solidFill>
                  <a:schemeClr val="tx1"/>
                </a:solidFill>
                <a:latin typeface="Berlin Sans FB Demi" pitchFamily="34" charset="0"/>
              </a:rPr>
            </a:br>
            <a:r>
              <a:rPr lang="fr-FR" b="1" dirty="0" smtClean="0">
                <a:solidFill>
                  <a:schemeClr val="tx1"/>
                </a:solidFill>
                <a:latin typeface="Berlin Sans FB Demi" pitchFamily="34" charset="0"/>
              </a:rPr>
              <a:t>Quatre axes</a:t>
            </a:r>
          </a:p>
        </p:txBody>
      </p:sp>
      <p:pic>
        <p:nvPicPr>
          <p:cNvPr id="4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685800" y="2147888"/>
            <a:ext cx="3770313" cy="423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6550" indent="-255588">
              <a:spcBef>
                <a:spcPts val="400"/>
              </a:spcBef>
              <a:buClr>
                <a:srgbClr val="00CCFF"/>
              </a:buClr>
              <a:buSzPct val="100000"/>
              <a:buFont typeface="Wingdings 3" pitchFamily="18" charset="2"/>
              <a:buChar char="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fr-FR" sz="2700" b="1" dirty="0" smtClean="0">
                <a:solidFill>
                  <a:srgbClr val="000000"/>
                </a:solidFill>
                <a:latin typeface="Comic Sans MS" pitchFamily="66" charset="0"/>
              </a:rPr>
              <a:t>Collège à taille humaine:</a:t>
            </a:r>
            <a:endParaRPr lang="fr-FR" sz="27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714375" y="2786063"/>
            <a:ext cx="3770313" cy="19390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rgbClr val="00CCFF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308 élèves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00CCFF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27 enseignants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00CCFF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3 surveillants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485" name="Text Box 1"/>
          <p:cNvSpPr txBox="1">
            <a:spLocks noChangeArrowheads="1"/>
          </p:cNvSpPr>
          <p:nvPr/>
        </p:nvSpPr>
        <p:spPr bwMode="auto">
          <a:xfrm>
            <a:off x="0" y="430213"/>
            <a:ext cx="9144000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dirty="0">
                <a:solidFill>
                  <a:srgbClr val="00CCFF"/>
                </a:solidFill>
                <a:latin typeface="Berlin Sans FB Demi" pitchFamily="34" charset="0"/>
              </a:rPr>
              <a:t>RESPECT DES </a:t>
            </a:r>
            <a:r>
              <a:rPr lang="fr-FR" sz="4400" dirty="0" smtClean="0">
                <a:solidFill>
                  <a:srgbClr val="00CCFF"/>
                </a:solidFill>
                <a:latin typeface="Berlin Sans FB Demi" pitchFamily="34" charset="0"/>
              </a:rPr>
              <a:t>AUTRES ET ENVIRONNEMENT</a:t>
            </a:r>
            <a:endParaRPr lang="fr-FR" sz="4400" dirty="0">
              <a:solidFill>
                <a:srgbClr val="00CCFF"/>
              </a:solidFill>
              <a:latin typeface="Berlin Sans FB Demi" pitchFamily="34" charset="0"/>
            </a:endParaRPr>
          </a:p>
        </p:txBody>
      </p:sp>
      <p:pic>
        <p:nvPicPr>
          <p:cNvPr id="8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 rot="20854239">
            <a:off x="2571597" y="5018787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b="1" dirty="0" smtClean="0">
                <a:solidFill>
                  <a:srgbClr val="00CCFF"/>
                </a:solidFill>
                <a:latin typeface="Comic Sans MS" pitchFamily="66" charset="0"/>
              </a:rPr>
              <a:t>ESPRIT DE FAMILLE</a:t>
            </a:r>
            <a:endParaRPr lang="fr-FR" sz="3600" b="1" dirty="0">
              <a:solidFill>
                <a:srgbClr val="00CCFF"/>
              </a:solidFill>
              <a:latin typeface="Comic Sans MS" pitchFamily="66" charset="0"/>
            </a:endParaRPr>
          </a:p>
        </p:txBody>
      </p:sp>
      <p:pic>
        <p:nvPicPr>
          <p:cNvPr id="10" name="Image 9" descr="Photo rentrée 201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707904" y="2420888"/>
            <a:ext cx="5263264" cy="2420764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Actuellement en C.M.2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457200" y="1412875"/>
            <a:ext cx="8362950" cy="49974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90513" indent="-290513">
              <a:spcBef>
                <a:spcPts val="800"/>
              </a:spcBef>
              <a:buClr>
                <a:schemeClr val="tx1"/>
              </a:buClr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800" dirty="0">
                <a:solidFill>
                  <a:schemeClr val="tx1"/>
                </a:solidFill>
                <a:latin typeface="Comic Sans MS" pitchFamily="66" charset="0"/>
              </a:rPr>
              <a:t>Un directeur ou une directrice</a:t>
            </a:r>
          </a:p>
          <a:p>
            <a:pPr marL="290513" indent="-290513">
              <a:spcBef>
                <a:spcPts val="800"/>
              </a:spcBef>
              <a:buClr>
                <a:schemeClr val="tx1"/>
              </a:buClr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800" dirty="0">
                <a:solidFill>
                  <a:schemeClr val="tx1"/>
                </a:solidFill>
                <a:latin typeface="Comic Sans MS" pitchFamily="66" charset="0"/>
              </a:rPr>
              <a:t>Un enseignant, parfois </a:t>
            </a:r>
            <a:r>
              <a:rPr lang="fr-FR" sz="2800" dirty="0" smtClean="0">
                <a:solidFill>
                  <a:schemeClr val="tx1"/>
                </a:solidFill>
                <a:latin typeface="Comic Sans MS" pitchFamily="66" charset="0"/>
              </a:rPr>
              <a:t>deux</a:t>
            </a:r>
            <a:endParaRPr lang="fr-FR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932363" y="1773238"/>
            <a:ext cx="2520950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755576" y="2708920"/>
            <a:ext cx="3816424" cy="360316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softEdge rad="127000"/>
          </a:effectLst>
        </p:spPr>
        <p:txBody>
          <a:bodyPr lIns="90000" tIns="46800" rIns="90000" bIns="46800">
            <a:spAutoFit/>
          </a:bodyPr>
          <a:lstStyle/>
          <a:p>
            <a:pPr marL="627063">
              <a:buSzPct val="100000"/>
              <a:tabLst>
                <a:tab pos="0" algn="l"/>
                <a:tab pos="627063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b="1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627063">
              <a:buSzPct val="100000"/>
              <a:tabLst>
                <a:tab pos="0" algn="l"/>
                <a:tab pos="627063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b="1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Des matières:</a:t>
            </a:r>
          </a:p>
          <a:p>
            <a:pPr marL="627063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1400" b="1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 </a:t>
            </a:r>
            <a:endParaRPr lang="fr-FR" sz="600" b="1" dirty="0">
              <a:solidFill>
                <a:schemeClr val="tx1"/>
              </a:solidFill>
              <a:latin typeface="Comic Sans MS" pitchFamily="64" charset="0"/>
              <a:ea typeface="Microsoft YaHei" charset="-122"/>
            </a:endParaRPr>
          </a:p>
          <a:p>
            <a:pPr marL="627063">
              <a:buSzPct val="10000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Français</a:t>
            </a:r>
          </a:p>
          <a:p>
            <a:pPr marL="627063">
              <a:buSzPct val="10000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Mathématiques</a:t>
            </a:r>
          </a:p>
          <a:p>
            <a:pPr marL="627063">
              <a:buSzPct val="10000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Histoire</a:t>
            </a:r>
          </a:p>
          <a:p>
            <a:pPr marL="627063">
              <a:buSzPct val="10000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Sciences</a:t>
            </a:r>
          </a:p>
          <a:p>
            <a:pPr marL="627063">
              <a:buSzPct val="10000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Anglais</a:t>
            </a:r>
          </a:p>
          <a:p>
            <a:pPr marL="627063">
              <a:buSzPct val="100000"/>
              <a:tabLst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dirty="0">
                <a:solidFill>
                  <a:schemeClr val="tx1"/>
                </a:solidFill>
                <a:latin typeface="Comic Sans MS" pitchFamily="64" charset="0"/>
                <a:ea typeface="Microsoft YaHei" charset="-122"/>
              </a:rPr>
              <a:t>Sport…</a:t>
            </a:r>
          </a:p>
          <a:p>
            <a:pPr>
              <a:buSzPct val="100000"/>
              <a:tabLst>
                <a:tab pos="0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fr-FR" sz="28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</p:txBody>
      </p:sp>
      <p:pic>
        <p:nvPicPr>
          <p:cNvPr id="410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9700" y="3789363"/>
            <a:ext cx="3368675" cy="2743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4105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4"/>
          <p:cNvSpPr txBox="1">
            <a:spLocks noChangeArrowheads="1"/>
          </p:cNvSpPr>
          <p:nvPr/>
        </p:nvSpPr>
        <p:spPr bwMode="auto">
          <a:xfrm>
            <a:off x="685800" y="2147888"/>
            <a:ext cx="3770313" cy="423386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36550" indent="-255588">
              <a:spcBef>
                <a:spcPts val="400"/>
              </a:spcBef>
              <a:buClr>
                <a:srgbClr val="00CCFF"/>
              </a:buClr>
              <a:buSzPct val="100000"/>
              <a:buFont typeface="Wingdings 3" pitchFamily="18" charset="2"/>
              <a:buChar char="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r>
              <a:rPr lang="fr-FR" sz="2700" b="1" dirty="0">
                <a:solidFill>
                  <a:srgbClr val="000000"/>
                </a:solidFill>
                <a:latin typeface="Comic Sans MS" pitchFamily="66" charset="0"/>
              </a:rPr>
              <a:t>Actions d’éducation à la </a:t>
            </a:r>
            <a:r>
              <a:rPr lang="fr-FR" sz="2700" b="1" dirty="0" smtClean="0">
                <a:solidFill>
                  <a:srgbClr val="000000"/>
                </a:solidFill>
                <a:latin typeface="Comic Sans MS" pitchFamily="66" charset="0"/>
              </a:rPr>
              <a:t>santé</a:t>
            </a:r>
          </a:p>
          <a:p>
            <a:pPr marL="336550" indent="-255588">
              <a:spcBef>
                <a:spcPts val="400"/>
              </a:spcBef>
              <a:buClr>
                <a:srgbClr val="00CCFF"/>
              </a:buClr>
              <a:buSzPct val="100000"/>
              <a:buFont typeface="Wingdings 3" pitchFamily="18" charset="2"/>
              <a:buChar char=""/>
              <a:tabLst>
                <a:tab pos="336550" algn="l"/>
                <a:tab pos="784225" algn="l"/>
                <a:tab pos="1233488" algn="l"/>
                <a:tab pos="1682750" algn="l"/>
                <a:tab pos="2132013" algn="l"/>
                <a:tab pos="2581275" algn="l"/>
                <a:tab pos="3030538" algn="l"/>
                <a:tab pos="3479800" algn="l"/>
                <a:tab pos="3929063" algn="l"/>
                <a:tab pos="4378325" algn="l"/>
                <a:tab pos="4827588" algn="l"/>
                <a:tab pos="5276850" algn="l"/>
                <a:tab pos="5726113" algn="l"/>
                <a:tab pos="6175375" algn="l"/>
                <a:tab pos="6624638" algn="l"/>
                <a:tab pos="7073900" algn="l"/>
                <a:tab pos="7523163" algn="l"/>
                <a:tab pos="7972425" algn="l"/>
                <a:tab pos="8421688" algn="l"/>
                <a:tab pos="8870950" algn="l"/>
                <a:tab pos="9320213" algn="l"/>
              </a:tabLst>
            </a:pPr>
            <a:endParaRPr lang="fr-FR" sz="2700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483" name="Text Box 5"/>
          <p:cNvSpPr txBox="1">
            <a:spLocks noChangeArrowheads="1"/>
          </p:cNvSpPr>
          <p:nvPr/>
        </p:nvSpPr>
        <p:spPr bwMode="auto">
          <a:xfrm>
            <a:off x="683568" y="3284984"/>
            <a:ext cx="3770313" cy="38832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rgbClr val="00CCFF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Interventions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sur les comportements à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risques</a:t>
            </a:r>
          </a:p>
          <a:p>
            <a:pPr>
              <a:spcBef>
                <a:spcPts val="400"/>
              </a:spcBef>
              <a:buClr>
                <a:srgbClr val="00CCFF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La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sexualité, amour,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affectivité en 4</a:t>
            </a:r>
            <a:r>
              <a:rPr lang="fr-FR" sz="2400" baseline="30000" dirty="0" smtClean="0">
                <a:solidFill>
                  <a:srgbClr val="000000"/>
                </a:solidFill>
                <a:latin typeface="Comic Sans MS" pitchFamily="66" charset="0"/>
              </a:rPr>
              <a:t>ème</a:t>
            </a:r>
            <a:endParaRPr lang="fr-FR" sz="2400" dirty="0" smtClean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00CCFF"/>
              </a:buClr>
              <a:buSzPct val="100000"/>
              <a:buFont typeface="Arial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L’utilisation responsable d’ Internet en 5</a:t>
            </a:r>
            <a:r>
              <a:rPr lang="fr-FR" sz="2400" baseline="30000" dirty="0" smtClean="0">
                <a:solidFill>
                  <a:srgbClr val="000000"/>
                </a:solidFill>
                <a:latin typeface="Comic Sans MS" pitchFamily="66" charset="0"/>
              </a:rPr>
              <a:t>ème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0484" name="Group 6"/>
          <p:cNvGrpSpPr>
            <a:grpSpLocks/>
          </p:cNvGrpSpPr>
          <p:nvPr/>
        </p:nvGrpSpPr>
        <p:grpSpPr bwMode="auto">
          <a:xfrm>
            <a:off x="4716016" y="2420888"/>
            <a:ext cx="4010025" cy="3001963"/>
            <a:chOff x="2745" y="1260"/>
            <a:chExt cx="2526" cy="1891"/>
          </a:xfrm>
        </p:grpSpPr>
        <p:pic>
          <p:nvPicPr>
            <p:cNvPr id="2048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45" y="1260"/>
              <a:ext cx="2526" cy="18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0487" name="Text Box 8"/>
            <p:cNvSpPr txBox="1">
              <a:spLocks noChangeArrowheads="1"/>
            </p:cNvSpPr>
            <p:nvPr/>
          </p:nvSpPr>
          <p:spPr bwMode="auto">
            <a:xfrm>
              <a:off x="2745" y="1260"/>
              <a:ext cx="2526" cy="18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20485" name="Text Box 1"/>
          <p:cNvSpPr txBox="1">
            <a:spLocks noChangeArrowheads="1"/>
          </p:cNvSpPr>
          <p:nvPr/>
        </p:nvSpPr>
        <p:spPr bwMode="auto">
          <a:xfrm>
            <a:off x="0" y="430213"/>
            <a:ext cx="9144000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dirty="0">
                <a:solidFill>
                  <a:srgbClr val="00CCFF"/>
                </a:solidFill>
                <a:latin typeface="Berlin Sans FB Demi" pitchFamily="34" charset="0"/>
              </a:rPr>
              <a:t>RESPECT DES </a:t>
            </a:r>
            <a:r>
              <a:rPr lang="fr-FR" sz="4400" dirty="0" smtClean="0">
                <a:solidFill>
                  <a:srgbClr val="00CCFF"/>
                </a:solidFill>
                <a:latin typeface="Berlin Sans FB Demi" pitchFamily="34" charset="0"/>
              </a:rPr>
              <a:t>AUTRES ET ENVIRONNEMENT</a:t>
            </a:r>
            <a:endParaRPr lang="fr-FR" sz="4400" dirty="0">
              <a:solidFill>
                <a:srgbClr val="00CCFF"/>
              </a:solidFill>
              <a:latin typeface="Berlin Sans FB Demi" pitchFamily="34" charset="0"/>
            </a:endParaRPr>
          </a:p>
        </p:txBody>
      </p:sp>
      <p:pic>
        <p:nvPicPr>
          <p:cNvPr id="8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"/>
          <p:cNvSpPr txBox="1">
            <a:spLocks noChangeArrowheads="1"/>
          </p:cNvSpPr>
          <p:nvPr/>
        </p:nvSpPr>
        <p:spPr bwMode="auto">
          <a:xfrm>
            <a:off x="457200" y="430213"/>
            <a:ext cx="8686800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dirty="0">
                <a:solidFill>
                  <a:srgbClr val="00CCFF"/>
                </a:solidFill>
                <a:latin typeface="Berlin Sans FB Demi" pitchFamily="34" charset="0"/>
              </a:rPr>
              <a:t>RESPECT DES AUTRES </a:t>
            </a:r>
            <a:br>
              <a:rPr lang="fr-FR" sz="4500" dirty="0">
                <a:solidFill>
                  <a:srgbClr val="00CCFF"/>
                </a:solidFill>
                <a:latin typeface="Berlin Sans FB Demi" pitchFamily="34" charset="0"/>
              </a:rPr>
            </a:br>
            <a:r>
              <a:rPr lang="fr-FR" sz="4500" dirty="0">
                <a:solidFill>
                  <a:srgbClr val="00CCFF"/>
                </a:solidFill>
                <a:latin typeface="Berlin Sans FB Demi" pitchFamily="34" charset="0"/>
              </a:rPr>
              <a:t>ET ENVIRONNEMENT</a:t>
            </a:r>
          </a:p>
        </p:txBody>
      </p:sp>
      <p:sp>
        <p:nvSpPr>
          <p:cNvPr id="21507" name="Text Box 2"/>
          <p:cNvSpPr txBox="1">
            <a:spLocks noChangeArrowheads="1"/>
          </p:cNvSpPr>
          <p:nvPr/>
        </p:nvSpPr>
        <p:spPr bwMode="auto">
          <a:xfrm>
            <a:off x="323528" y="2348880"/>
            <a:ext cx="4068762" cy="73183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45720" tIns="0" rIns="45720" bIns="0" anchor="ctr"/>
          <a:lstStyle/>
          <a:p>
            <a:pPr algn="ctr">
              <a:spcBef>
                <a:spcPts val="6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Travail sur la tolérance et l’acceptation de la différence</a:t>
            </a: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4716016" y="2420888"/>
            <a:ext cx="4041775" cy="654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45720" tIns="0" rIns="45720" bIns="0" anchor="ctr"/>
          <a:lstStyle/>
          <a:p>
            <a:pPr algn="ctr">
              <a:spcBef>
                <a:spcPts val="6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Actions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avec l’association ELA</a:t>
            </a:r>
          </a:p>
        </p:txBody>
      </p:sp>
      <p:grpSp>
        <p:nvGrpSpPr>
          <p:cNvPr id="21509" name="Group 4"/>
          <p:cNvGrpSpPr>
            <a:grpSpLocks/>
          </p:cNvGrpSpPr>
          <p:nvPr/>
        </p:nvGrpSpPr>
        <p:grpSpPr bwMode="auto">
          <a:xfrm>
            <a:off x="467544" y="3429000"/>
            <a:ext cx="4011613" cy="3001962"/>
            <a:chOff x="288" y="1841"/>
            <a:chExt cx="2527" cy="1891"/>
          </a:xfrm>
        </p:grpSpPr>
        <p:pic>
          <p:nvPicPr>
            <p:cNvPr id="21513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8" y="1841"/>
              <a:ext cx="2527" cy="18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1514" name="Text Box 6"/>
            <p:cNvSpPr txBox="1">
              <a:spLocks noChangeArrowheads="1"/>
            </p:cNvSpPr>
            <p:nvPr/>
          </p:nvSpPr>
          <p:spPr bwMode="auto">
            <a:xfrm>
              <a:off x="288" y="1841"/>
              <a:ext cx="2527" cy="18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grpSp>
        <p:nvGrpSpPr>
          <p:cNvPr id="21510" name="Group 7"/>
          <p:cNvGrpSpPr>
            <a:grpSpLocks/>
          </p:cNvGrpSpPr>
          <p:nvPr/>
        </p:nvGrpSpPr>
        <p:grpSpPr bwMode="auto">
          <a:xfrm>
            <a:off x="4716016" y="3429000"/>
            <a:ext cx="4013200" cy="3001962"/>
            <a:chOff x="2926" y="1841"/>
            <a:chExt cx="2528" cy="1891"/>
          </a:xfrm>
        </p:grpSpPr>
        <p:pic>
          <p:nvPicPr>
            <p:cNvPr id="21511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926" y="1841"/>
              <a:ext cx="2528" cy="18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1512" name="Text Box 9"/>
            <p:cNvSpPr txBox="1">
              <a:spLocks noChangeArrowheads="1"/>
            </p:cNvSpPr>
            <p:nvPr/>
          </p:nvSpPr>
          <p:spPr bwMode="auto">
            <a:xfrm>
              <a:off x="2926" y="1841"/>
              <a:ext cx="2528" cy="18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pic>
        <p:nvPicPr>
          <p:cNvPr id="11" name="Picture 9" descr="G:\logofm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685800" y="1844675"/>
            <a:ext cx="3770313" cy="42338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Lucida Sans Unicode" pitchFamily="34" charset="0"/>
            </a:endParaRPr>
          </a:p>
          <a:p>
            <a:pPr>
              <a:spcBef>
                <a:spcPts val="4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Lucida Sans Unicode" pitchFamily="34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Journée d’intégration en mai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Sortie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CM2-6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</a:rPr>
              <a:t>ème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 à Notre Dame de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l’Hermitage en octobre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Liens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CM2-6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</a:rPr>
              <a:t>ème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 </a:t>
            </a:r>
          </a:p>
        </p:txBody>
      </p:sp>
      <p:grpSp>
        <p:nvGrpSpPr>
          <p:cNvPr id="22531" name="Group 5"/>
          <p:cNvGrpSpPr>
            <a:grpSpLocks/>
          </p:cNvGrpSpPr>
          <p:nvPr/>
        </p:nvGrpSpPr>
        <p:grpSpPr bwMode="auto">
          <a:xfrm>
            <a:off x="4499992" y="2204864"/>
            <a:ext cx="4464496" cy="4320480"/>
            <a:chOff x="2700" y="1253"/>
            <a:chExt cx="2560" cy="2431"/>
          </a:xfrm>
        </p:grpSpPr>
        <p:pic>
          <p:nvPicPr>
            <p:cNvPr id="22533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00" y="1253"/>
              <a:ext cx="2560" cy="24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2534" name="Text Box 7"/>
            <p:cNvSpPr txBox="1">
              <a:spLocks noChangeArrowheads="1"/>
            </p:cNvSpPr>
            <p:nvPr/>
          </p:nvSpPr>
          <p:spPr bwMode="auto">
            <a:xfrm>
              <a:off x="2700" y="1253"/>
              <a:ext cx="2560" cy="243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22532" name="Text Box 1"/>
          <p:cNvSpPr txBox="1">
            <a:spLocks noChangeArrowheads="1"/>
          </p:cNvSpPr>
          <p:nvPr/>
        </p:nvSpPr>
        <p:spPr bwMode="auto">
          <a:xfrm>
            <a:off x="457200" y="430213"/>
            <a:ext cx="8229600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b="1" dirty="0">
                <a:solidFill>
                  <a:srgbClr val="FFCC00"/>
                </a:solidFill>
                <a:latin typeface="Berlin Sans FB Demi" pitchFamily="34" charset="0"/>
              </a:rPr>
              <a:t>ACCUEIL - ECOUTE - ACCOMPAGNEMENT</a:t>
            </a:r>
          </a:p>
        </p:txBody>
      </p:sp>
      <p:pic>
        <p:nvPicPr>
          <p:cNvPr id="7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 4"/>
          <p:cNvGrpSpPr>
            <a:grpSpLocks/>
          </p:cNvGrpSpPr>
          <p:nvPr/>
        </p:nvGrpSpPr>
        <p:grpSpPr bwMode="auto">
          <a:xfrm>
            <a:off x="755650" y="2376488"/>
            <a:ext cx="3741738" cy="3500437"/>
            <a:chOff x="476" y="1207"/>
            <a:chExt cx="2357" cy="2205"/>
          </a:xfrm>
        </p:grpSpPr>
        <p:pic>
          <p:nvPicPr>
            <p:cNvPr id="23557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6" y="1207"/>
              <a:ext cx="2357" cy="2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3558" name="Text Box 6"/>
            <p:cNvSpPr txBox="1">
              <a:spLocks noChangeArrowheads="1"/>
            </p:cNvSpPr>
            <p:nvPr/>
          </p:nvSpPr>
          <p:spPr bwMode="auto">
            <a:xfrm>
              <a:off x="476" y="1207"/>
              <a:ext cx="2357" cy="22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5122863" y="1916113"/>
            <a:ext cx="3770312" cy="4838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Wingdings 3" pitchFamily="18" charset="2"/>
              <a:buChar char="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Aides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mises en place: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Études</a:t>
            </a:r>
            <a:endParaRPr lang="fr-FR" sz="2400" i="1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Soutien</a:t>
            </a:r>
            <a:endParaRPr lang="fr-FR" sz="2400" i="1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PPRE</a:t>
            </a:r>
            <a:endParaRPr lang="fr-FR" sz="2400" i="1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Charte </a:t>
            </a:r>
            <a:r>
              <a:rPr lang="fr-FR" sz="2400" i="1" dirty="0">
                <a:solidFill>
                  <a:srgbClr val="000000"/>
                </a:solidFill>
                <a:latin typeface="Comic Sans MS" pitchFamily="66" charset="0"/>
              </a:rPr>
              <a:t>pour l’accueil des dyslexiques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Wingdings 3" pitchFamily="18" charset="2"/>
              <a:buChar char="u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Accompagnement éducatif: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Activités </a:t>
            </a:r>
            <a:r>
              <a:rPr lang="fr-FR" sz="2400" i="1" dirty="0">
                <a:solidFill>
                  <a:srgbClr val="000000"/>
                </a:solidFill>
                <a:latin typeface="Comic Sans MS" pitchFamily="66" charset="0"/>
              </a:rPr>
              <a:t>sportives, culturelles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Ateliers </a:t>
            </a:r>
            <a:r>
              <a:rPr lang="fr-FR" sz="2400" i="1" dirty="0">
                <a:solidFill>
                  <a:srgbClr val="000000"/>
                </a:solidFill>
                <a:latin typeface="Comic Sans MS" pitchFamily="66" charset="0"/>
              </a:rPr>
              <a:t>de langues, de méthodologie</a:t>
            </a:r>
          </a:p>
        </p:txBody>
      </p:sp>
      <p:sp>
        <p:nvSpPr>
          <p:cNvPr id="23556" name="Text Box 1"/>
          <p:cNvSpPr txBox="1">
            <a:spLocks noChangeArrowheads="1"/>
          </p:cNvSpPr>
          <p:nvPr/>
        </p:nvSpPr>
        <p:spPr bwMode="auto">
          <a:xfrm>
            <a:off x="457200" y="430213"/>
            <a:ext cx="8229600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b="1" dirty="0" smtClean="0">
                <a:solidFill>
                  <a:srgbClr val="FFCC00"/>
                </a:solidFill>
                <a:latin typeface="Berlin Sans FB Demi" pitchFamily="34" charset="0"/>
              </a:rPr>
              <a:t>ACCUEIL - ECOUTE - ACCOMPAGNEMENT</a:t>
            </a:r>
            <a:endParaRPr lang="fr-FR" sz="4500" b="1" dirty="0">
              <a:solidFill>
                <a:srgbClr val="FFCC00"/>
              </a:solidFill>
              <a:latin typeface="Berlin Sans FB Demi" pitchFamily="34" charset="0"/>
            </a:endParaRPr>
          </a:p>
        </p:txBody>
      </p:sp>
      <p:pic>
        <p:nvPicPr>
          <p:cNvPr id="7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Text Box 7"/>
          <p:cNvSpPr txBox="1">
            <a:spLocks noChangeArrowheads="1"/>
          </p:cNvSpPr>
          <p:nvPr/>
        </p:nvSpPr>
        <p:spPr bwMode="auto">
          <a:xfrm>
            <a:off x="5076056" y="2564904"/>
            <a:ext cx="3770312" cy="30970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Wingdings 3" pitchFamily="18" charset="2"/>
              <a:buChar char="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Politique de soutien et d’accompagnement personnalisé :</a:t>
            </a: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b="1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400"/>
              </a:spcBef>
              <a:buClr>
                <a:srgbClr val="FFCC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000000"/>
                </a:solidFill>
                <a:latin typeface="Comic Sans MS" pitchFamily="66" charset="0"/>
              </a:rPr>
              <a:t> 100  % de réussite au D.N.B. depuis deux ans.</a:t>
            </a:r>
            <a:endParaRPr lang="fr-FR" sz="2400" i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3556" name="Text Box 1"/>
          <p:cNvSpPr txBox="1">
            <a:spLocks noChangeArrowheads="1"/>
          </p:cNvSpPr>
          <p:nvPr/>
        </p:nvSpPr>
        <p:spPr bwMode="auto">
          <a:xfrm>
            <a:off x="457200" y="430213"/>
            <a:ext cx="8229600" cy="14176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b="1" dirty="0" smtClean="0">
                <a:solidFill>
                  <a:srgbClr val="FFCC00"/>
                </a:solidFill>
                <a:latin typeface="Berlin Sans FB Demi" pitchFamily="34" charset="0"/>
              </a:rPr>
              <a:t>ACCUEIL - ECOUTE - ACCOMPAGNEMENT</a:t>
            </a:r>
            <a:endParaRPr lang="fr-FR" sz="4500" b="1" dirty="0">
              <a:solidFill>
                <a:srgbClr val="FFCC00"/>
              </a:solidFill>
              <a:latin typeface="Berlin Sans FB Demi" pitchFamily="34" charset="0"/>
            </a:endParaRPr>
          </a:p>
        </p:txBody>
      </p:sp>
      <p:pic>
        <p:nvPicPr>
          <p:cNvPr id="7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imagesCAKH659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2204864"/>
            <a:ext cx="4518316" cy="3384376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1"/>
          <p:cNvSpPr txBox="1">
            <a:spLocks noChangeArrowheads="1"/>
          </p:cNvSpPr>
          <p:nvPr/>
        </p:nvSpPr>
        <p:spPr bwMode="auto">
          <a:xfrm>
            <a:off x="457200" y="428625"/>
            <a:ext cx="8229600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b="1" dirty="0">
                <a:solidFill>
                  <a:srgbClr val="FF0000"/>
                </a:solidFill>
                <a:latin typeface="Berlin Sans FB Demi" pitchFamily="34" charset="0"/>
              </a:rPr>
              <a:t>OUVERTURE SUR LA SOCIETE ET LE MONDE</a:t>
            </a:r>
          </a:p>
        </p:txBody>
      </p:sp>
      <p:sp>
        <p:nvSpPr>
          <p:cNvPr id="24579" name="Text Box 2"/>
          <p:cNvSpPr txBox="1">
            <a:spLocks noChangeArrowheads="1"/>
          </p:cNvSpPr>
          <p:nvPr/>
        </p:nvSpPr>
        <p:spPr bwMode="auto">
          <a:xfrm>
            <a:off x="457200" y="1920875"/>
            <a:ext cx="4038600" cy="44973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Sorties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culturelles (collège au cinéma, opéra de St-Etienne, patrimoine de la région)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Expositions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dans l’établissement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Sorties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sportives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Voyages linguistiques (Angleterre, Espagne, Allemagne)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Echanges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avec d’autres établissements du réseau</a:t>
            </a:r>
          </a:p>
        </p:txBody>
      </p:sp>
      <p:pic>
        <p:nvPicPr>
          <p:cNvPr id="7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60648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expo rousseau chaz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1988840"/>
            <a:ext cx="3419872" cy="2564904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"/>
          <p:cNvSpPr txBox="1">
            <a:spLocks noChangeArrowheads="1"/>
          </p:cNvSpPr>
          <p:nvPr/>
        </p:nvSpPr>
        <p:spPr bwMode="auto">
          <a:xfrm>
            <a:off x="457200" y="428625"/>
            <a:ext cx="8229600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b="1" dirty="0">
                <a:solidFill>
                  <a:srgbClr val="FF0000"/>
                </a:solidFill>
                <a:latin typeface="Berlin Sans FB Demi" pitchFamily="34" charset="0"/>
              </a:rPr>
              <a:t>OUVERTURE SUR LA SOCIETE ET LE MONDE</a:t>
            </a:r>
          </a:p>
        </p:txBody>
      </p:sp>
      <p:grpSp>
        <p:nvGrpSpPr>
          <p:cNvPr id="25603" name="Group 2"/>
          <p:cNvGrpSpPr>
            <a:grpSpLocks/>
          </p:cNvGrpSpPr>
          <p:nvPr/>
        </p:nvGrpSpPr>
        <p:grpSpPr bwMode="auto">
          <a:xfrm>
            <a:off x="552450" y="2754313"/>
            <a:ext cx="3740150" cy="2798762"/>
            <a:chOff x="348" y="1735"/>
            <a:chExt cx="2356" cy="1763"/>
          </a:xfrm>
        </p:grpSpPr>
        <p:pic>
          <p:nvPicPr>
            <p:cNvPr id="2560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8" y="1735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5609" name="Text Box 4"/>
            <p:cNvSpPr txBox="1">
              <a:spLocks noChangeArrowheads="1"/>
            </p:cNvSpPr>
            <p:nvPr/>
          </p:nvSpPr>
          <p:spPr bwMode="auto">
            <a:xfrm>
              <a:off x="348" y="1735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25604" name="Text Box 5"/>
          <p:cNvSpPr txBox="1">
            <a:spLocks noChangeArrowheads="1"/>
          </p:cNvSpPr>
          <p:nvPr/>
        </p:nvSpPr>
        <p:spPr bwMode="auto">
          <a:xfrm>
            <a:off x="4648200" y="1920875"/>
            <a:ext cx="4038600" cy="443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Wingdings 3" pitchFamily="18" charset="2"/>
              <a:buChar char="u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Développer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l’utilisation des nouvelles technologies en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pédagogie :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TBI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Vidéoprojecteurs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Informatique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5605" name="Group 6"/>
          <p:cNvGrpSpPr>
            <a:grpSpLocks/>
          </p:cNvGrpSpPr>
          <p:nvPr/>
        </p:nvGrpSpPr>
        <p:grpSpPr bwMode="auto">
          <a:xfrm>
            <a:off x="552450" y="2754313"/>
            <a:ext cx="3740150" cy="2798762"/>
            <a:chOff x="348" y="1735"/>
            <a:chExt cx="2356" cy="1763"/>
          </a:xfrm>
        </p:grpSpPr>
        <p:pic>
          <p:nvPicPr>
            <p:cNvPr id="25606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8" y="1735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5607" name="Text Box 8"/>
            <p:cNvSpPr txBox="1">
              <a:spLocks noChangeArrowheads="1"/>
            </p:cNvSpPr>
            <p:nvPr/>
          </p:nvSpPr>
          <p:spPr bwMode="auto">
            <a:xfrm>
              <a:off x="348" y="1735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pic>
        <p:nvPicPr>
          <p:cNvPr id="10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60648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1"/>
          <p:cNvSpPr txBox="1">
            <a:spLocks noChangeArrowheads="1"/>
          </p:cNvSpPr>
          <p:nvPr/>
        </p:nvSpPr>
        <p:spPr bwMode="auto">
          <a:xfrm>
            <a:off x="457200" y="428625"/>
            <a:ext cx="8229600" cy="14192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500" b="1" dirty="0">
                <a:solidFill>
                  <a:srgbClr val="FF0000"/>
                </a:solidFill>
                <a:latin typeface="Berlin Sans FB Demi" pitchFamily="34" charset="0"/>
              </a:rPr>
              <a:t>OUVERTURE SUR LA SOCIETE ET LE MONDE</a:t>
            </a: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85750" y="1920875"/>
            <a:ext cx="4643438" cy="443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Wingdings 3" pitchFamily="18" charset="2"/>
              <a:buChar char="u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Favoriser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l’ouverture sur le monde professionnel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: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b="1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Découverte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des métiers en 4</a:t>
            </a:r>
            <a:r>
              <a:rPr lang="fr-FR" sz="2400" baseline="30000" dirty="0">
                <a:solidFill>
                  <a:srgbClr val="000000"/>
                </a:solidFill>
                <a:latin typeface="Comic Sans MS" pitchFamily="66" charset="0"/>
              </a:rPr>
              <a:t>ème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Stages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en milieu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professionnel en 3</a:t>
            </a:r>
            <a:r>
              <a:rPr lang="fr-FR" sz="2400" baseline="30000" dirty="0" smtClean="0">
                <a:solidFill>
                  <a:srgbClr val="000000"/>
                </a:solidFill>
                <a:latin typeface="Comic Sans MS" pitchFamily="66" charset="0"/>
              </a:rPr>
              <a:t>ème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Forum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des métiers</a:t>
            </a:r>
          </a:p>
          <a:p>
            <a:pPr>
              <a:spcBef>
                <a:spcPts val="600"/>
              </a:spcBef>
              <a:buClr>
                <a:srgbClr val="FF000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Forums orientation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</p:txBody>
      </p:sp>
      <p:grpSp>
        <p:nvGrpSpPr>
          <p:cNvPr id="26628" name="Group 3"/>
          <p:cNvGrpSpPr>
            <a:grpSpLocks/>
          </p:cNvGrpSpPr>
          <p:nvPr/>
        </p:nvGrpSpPr>
        <p:grpSpPr bwMode="auto">
          <a:xfrm>
            <a:off x="4783138" y="2724150"/>
            <a:ext cx="3740150" cy="2798763"/>
            <a:chOff x="3013" y="1716"/>
            <a:chExt cx="2356" cy="1763"/>
          </a:xfrm>
        </p:grpSpPr>
        <p:pic>
          <p:nvPicPr>
            <p:cNvPr id="2662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13" y="1716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6630" name="Text Box 5"/>
            <p:cNvSpPr txBox="1">
              <a:spLocks noChangeArrowheads="1"/>
            </p:cNvSpPr>
            <p:nvPr/>
          </p:nvSpPr>
          <p:spPr bwMode="auto">
            <a:xfrm>
              <a:off x="3013" y="1716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pic>
        <p:nvPicPr>
          <p:cNvPr id="7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1"/>
          <p:cNvSpPr txBox="1">
            <a:spLocks noChangeArrowheads="1"/>
          </p:cNvSpPr>
          <p:nvPr/>
        </p:nvSpPr>
        <p:spPr bwMode="auto">
          <a:xfrm>
            <a:off x="457200" y="703263"/>
            <a:ext cx="8229600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b="1" dirty="0">
                <a:solidFill>
                  <a:srgbClr val="00B050"/>
                </a:solidFill>
                <a:latin typeface="Berlin Sans FB Demi" pitchFamily="34" charset="0"/>
              </a:rPr>
              <a:t>CONFIANCE – AUTONOMIE – RESPONSABILITE</a:t>
            </a:r>
          </a:p>
        </p:txBody>
      </p:sp>
      <p:grpSp>
        <p:nvGrpSpPr>
          <p:cNvPr id="27651" name="Group 2"/>
          <p:cNvGrpSpPr>
            <a:grpSpLocks/>
          </p:cNvGrpSpPr>
          <p:nvPr/>
        </p:nvGrpSpPr>
        <p:grpSpPr bwMode="auto">
          <a:xfrm>
            <a:off x="592138" y="2724150"/>
            <a:ext cx="3740150" cy="2798763"/>
            <a:chOff x="373" y="1716"/>
            <a:chExt cx="2356" cy="1763"/>
          </a:xfrm>
        </p:grpSpPr>
        <p:pic>
          <p:nvPicPr>
            <p:cNvPr id="27654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3" y="1716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7655" name="Text Box 4"/>
            <p:cNvSpPr txBox="1">
              <a:spLocks noChangeArrowheads="1"/>
            </p:cNvSpPr>
            <p:nvPr/>
          </p:nvSpPr>
          <p:spPr bwMode="auto">
            <a:xfrm>
              <a:off x="373" y="1716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4643438" y="1643063"/>
            <a:ext cx="4038600" cy="4435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Mission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donnée aux élèves de l’alternance pour la recherche d’entreprises</a:t>
            </a: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Tutorat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, travail en binômes</a:t>
            </a:r>
          </a:p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</p:txBody>
      </p:sp>
      <p:pic>
        <p:nvPicPr>
          <p:cNvPr id="27653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3800" y="4076700"/>
            <a:ext cx="2881313" cy="21605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9" descr="G:\logofm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0648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1"/>
          <p:cNvSpPr txBox="1">
            <a:spLocks noChangeArrowheads="1"/>
          </p:cNvSpPr>
          <p:nvPr/>
        </p:nvSpPr>
        <p:spPr bwMode="auto">
          <a:xfrm>
            <a:off x="457200" y="703263"/>
            <a:ext cx="8229600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b="1" dirty="0">
                <a:solidFill>
                  <a:srgbClr val="00B050"/>
                </a:solidFill>
                <a:latin typeface="Berlin Sans FB Demi" pitchFamily="34" charset="0"/>
              </a:rPr>
              <a:t>CONFIANCE – AUTONOMIE – RESPONSABILITE</a:t>
            </a:r>
          </a:p>
        </p:txBody>
      </p:sp>
      <p:sp>
        <p:nvSpPr>
          <p:cNvPr id="28675" name="Text Box 2"/>
          <p:cNvSpPr txBox="1">
            <a:spLocks noChangeArrowheads="1"/>
          </p:cNvSpPr>
          <p:nvPr/>
        </p:nvSpPr>
        <p:spPr bwMode="auto">
          <a:xfrm>
            <a:off x="457200" y="1920875"/>
            <a:ext cx="4038600" cy="44338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450"/>
              </a:spcBef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>
              <a:solidFill>
                <a:srgbClr val="000000"/>
              </a:solidFill>
              <a:latin typeface="Constantia" pitchFamily="18" charset="0"/>
            </a:endParaRP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Formation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des élèves délégués</a:t>
            </a: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Réunions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délégués primaires / collège</a:t>
            </a: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Wingdings 2" pitchFamily="18" charset="2"/>
              <a:buChar char="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Désignation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des délégués élèves CDI</a:t>
            </a:r>
          </a:p>
        </p:txBody>
      </p:sp>
      <p:grpSp>
        <p:nvGrpSpPr>
          <p:cNvPr id="28676" name="Group 3"/>
          <p:cNvGrpSpPr>
            <a:grpSpLocks/>
          </p:cNvGrpSpPr>
          <p:nvPr/>
        </p:nvGrpSpPr>
        <p:grpSpPr bwMode="auto">
          <a:xfrm>
            <a:off x="4783138" y="2724150"/>
            <a:ext cx="3740150" cy="2798763"/>
            <a:chOff x="3013" y="1716"/>
            <a:chExt cx="2356" cy="1763"/>
          </a:xfrm>
        </p:grpSpPr>
        <p:pic>
          <p:nvPicPr>
            <p:cNvPr id="2867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13" y="1716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8678" name="Text Box 5"/>
            <p:cNvSpPr txBox="1">
              <a:spLocks noChangeArrowheads="1"/>
            </p:cNvSpPr>
            <p:nvPr/>
          </p:nvSpPr>
          <p:spPr bwMode="auto">
            <a:xfrm>
              <a:off x="3013" y="1716"/>
              <a:ext cx="2356" cy="176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pic>
        <p:nvPicPr>
          <p:cNvPr id="7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684213" y="1700213"/>
            <a:ext cx="8178800" cy="4897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90513" indent="-290513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b="1" dirty="0">
                <a:solidFill>
                  <a:schemeClr val="tx1"/>
                </a:solidFill>
                <a:latin typeface="Comic Sans MS" pitchFamily="66" charset="0"/>
              </a:rPr>
              <a:t>Plusieurs enseignants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: un par matière.</a:t>
            </a:r>
          </a:p>
          <a:p>
            <a:pPr marL="290513" indent="-290513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1000" dirty="0">
              <a:solidFill>
                <a:schemeClr val="tx1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b="1" dirty="0">
                <a:solidFill>
                  <a:schemeClr val="tx1"/>
                </a:solidFill>
                <a:latin typeface="Comic Sans MS" pitchFamily="66" charset="0"/>
              </a:rPr>
              <a:t>Un professeur principal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qui coordonne l’équipe d’enseignants et fait le lien entre le Collège et la Famille. </a:t>
            </a:r>
          </a:p>
          <a:p>
            <a:pPr marL="290513" indent="-290513">
              <a:lnSpc>
                <a:spcPct val="90000"/>
              </a:lnSpc>
              <a:spcBef>
                <a:spcPts val="6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1000" dirty="0">
              <a:solidFill>
                <a:schemeClr val="tx1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Deux</a:t>
            </a:r>
            <a:r>
              <a:rPr lang="fr-FR" sz="2400" b="1" dirty="0" smtClean="0">
                <a:solidFill>
                  <a:schemeClr val="tx1"/>
                </a:solidFill>
                <a:latin typeface="Comic Sans MS" pitchFamily="66" charset="0"/>
              </a:rPr>
              <a:t> heures d’aide aux devoirs 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par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semaine.</a:t>
            </a:r>
          </a:p>
          <a:p>
            <a:pPr marL="290513" indent="-290513">
              <a:lnSpc>
                <a:spcPct val="90000"/>
              </a:lnSpc>
              <a:spcBef>
                <a:spcPts val="60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1000" dirty="0">
              <a:solidFill>
                <a:schemeClr val="tx1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Du </a:t>
            </a:r>
            <a:r>
              <a:rPr lang="fr-FR" sz="2400" b="1" dirty="0" smtClean="0">
                <a:solidFill>
                  <a:schemeClr val="tx1"/>
                </a:solidFill>
                <a:latin typeface="Comic Sans MS" pitchFamily="66" charset="0"/>
              </a:rPr>
              <a:t>soutien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en Maths, 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Anglais, Français et Méthodologie.</a:t>
            </a:r>
            <a:endParaRPr lang="fr-FR" sz="2400" dirty="0">
              <a:solidFill>
                <a:schemeClr val="tx1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1000" dirty="0">
              <a:solidFill>
                <a:schemeClr val="tx1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L’apparition de </a:t>
            </a:r>
            <a:r>
              <a:rPr lang="fr-FR" sz="2400" b="1" dirty="0">
                <a:solidFill>
                  <a:schemeClr val="tx1"/>
                </a:solidFill>
                <a:latin typeface="Comic Sans MS" pitchFamily="66" charset="0"/>
              </a:rPr>
              <a:t>nouvelles matières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: SVT, Technologie, 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Education Musicale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et Arts Plastiques.</a:t>
            </a: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1000" dirty="0">
              <a:solidFill>
                <a:schemeClr val="tx1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buFont typeface="Arial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b="1" dirty="0">
                <a:solidFill>
                  <a:schemeClr val="tx1"/>
                </a:solidFill>
                <a:latin typeface="Comic Sans MS" pitchFamily="66" charset="0"/>
              </a:rPr>
              <a:t>L’accompagnement éducatif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avec l’organisation d’ateliers sportifs, culturels ou artistiques.</a:t>
            </a: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b="1" dirty="0">
              <a:solidFill>
                <a:srgbClr val="000000"/>
              </a:solidFill>
              <a:latin typeface="Comic Sans MS" pitchFamily="66" charset="0"/>
            </a:endParaRPr>
          </a:p>
          <a:p>
            <a:pPr marL="290513" indent="-290513">
              <a:lnSpc>
                <a:spcPct val="90000"/>
              </a:lnSpc>
              <a:spcBef>
                <a:spcPts val="4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b="1" dirty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6148" name="Text Box 2"/>
          <p:cNvSpPr txBox="1">
            <a:spLocks noChangeArrowheads="1"/>
          </p:cNvSpPr>
          <p:nvPr/>
        </p:nvSpPr>
        <p:spPr bwMode="auto">
          <a:xfrm>
            <a:off x="468313" y="0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En classe de 6</a:t>
            </a:r>
            <a:r>
              <a:rPr lang="fr-FR" sz="48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ème</a:t>
            </a:r>
            <a:endParaRPr lang="fr-FR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sp>
        <p:nvSpPr>
          <p:cNvPr id="6149" name="Text Box 2"/>
          <p:cNvSpPr txBox="1">
            <a:spLocks noChangeArrowheads="1"/>
          </p:cNvSpPr>
          <p:nvPr/>
        </p:nvSpPr>
        <p:spPr bwMode="auto">
          <a:xfrm>
            <a:off x="395288" y="557213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Ce qui change</a:t>
            </a:r>
          </a:p>
        </p:txBody>
      </p:sp>
      <p:pic>
        <p:nvPicPr>
          <p:cNvPr id="6150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57200" y="703263"/>
            <a:ext cx="8229600" cy="1144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46800" rIns="0" bIns="0" anchor="b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4400" b="1" dirty="0">
                <a:solidFill>
                  <a:srgbClr val="00B050"/>
                </a:solidFill>
                <a:latin typeface="Berlin Sans FB Demi" pitchFamily="34" charset="0"/>
              </a:rPr>
              <a:t>CONFIANCE – AUTONOMIE – RESPONSABILITE</a:t>
            </a:r>
          </a:p>
        </p:txBody>
      </p:sp>
      <p:grpSp>
        <p:nvGrpSpPr>
          <p:cNvPr id="30723" name="Group 2"/>
          <p:cNvGrpSpPr>
            <a:grpSpLocks/>
          </p:cNvGrpSpPr>
          <p:nvPr/>
        </p:nvGrpSpPr>
        <p:grpSpPr bwMode="auto">
          <a:xfrm>
            <a:off x="323528" y="2276872"/>
            <a:ext cx="4230687" cy="3165475"/>
            <a:chOff x="225" y="1620"/>
            <a:chExt cx="2665" cy="1994"/>
          </a:xfrm>
        </p:grpSpPr>
        <p:pic>
          <p:nvPicPr>
            <p:cNvPr id="307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5" y="1620"/>
              <a:ext cx="2665" cy="199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30728" name="Text Box 4"/>
            <p:cNvSpPr txBox="1">
              <a:spLocks noChangeArrowheads="1"/>
            </p:cNvSpPr>
            <p:nvPr/>
          </p:nvSpPr>
          <p:spPr bwMode="auto">
            <a:xfrm>
              <a:off x="225" y="1620"/>
              <a:ext cx="2665" cy="199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fr-FR"/>
            </a:p>
          </p:txBody>
        </p:sp>
      </p:grpSp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4860032" y="2492896"/>
            <a:ext cx="4038600" cy="309230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Wingdings 3" pitchFamily="18" charset="2"/>
              <a:buChar char="u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nstantia" pitchFamily="18" charset="0"/>
              </a:rPr>
              <a:t>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Organisation </a:t>
            </a:r>
            <a:r>
              <a:rPr lang="fr-FR" sz="2400" b="1" dirty="0">
                <a:solidFill>
                  <a:srgbClr val="000000"/>
                </a:solidFill>
                <a:latin typeface="Comic Sans MS" pitchFamily="66" charset="0"/>
              </a:rPr>
              <a:t>de spectacles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6" charset="0"/>
              </a:rPr>
              <a:t>:</a:t>
            </a: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b="1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Concert</a:t>
            </a:r>
            <a:endParaRPr lang="fr-FR" sz="2400" dirty="0">
              <a:solidFill>
                <a:srgbClr val="000000"/>
              </a:solidFill>
              <a:latin typeface="Comic Sans MS" pitchFamily="66" charset="0"/>
            </a:endParaRP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Pièce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 théâtre</a:t>
            </a:r>
          </a:p>
          <a:p>
            <a:pPr>
              <a:spcBef>
                <a:spcPts val="600"/>
              </a:spcBef>
              <a:buClr>
                <a:srgbClr val="00B050"/>
              </a:buClr>
              <a:buSzPct val="100000"/>
              <a:buFont typeface="Arial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000000"/>
                </a:solidFill>
                <a:latin typeface="Comic Sans MS" pitchFamily="66" charset="0"/>
              </a:rPr>
              <a:t> Après-midi </a:t>
            </a:r>
            <a:r>
              <a:rPr lang="fr-FR" sz="2400" dirty="0">
                <a:solidFill>
                  <a:srgbClr val="000000"/>
                </a:solidFill>
                <a:latin typeface="Comic Sans MS" pitchFamily="66" charset="0"/>
              </a:rPr>
              <a:t>des talents</a:t>
            </a:r>
          </a:p>
        </p:txBody>
      </p:sp>
      <p:sp>
        <p:nvSpPr>
          <p:cNvPr id="30726" name="Rectangle 7"/>
          <p:cNvSpPr>
            <a:spLocks noGrp="1" noChangeArrowheads="1"/>
          </p:cNvSpPr>
          <p:nvPr>
            <p:ph type="body" idx="4294967295"/>
          </p:nvPr>
        </p:nvSpPr>
        <p:spPr>
          <a:xfrm>
            <a:off x="2123728" y="5805264"/>
            <a:ext cx="8183563" cy="4762500"/>
          </a:xfrm>
        </p:spPr>
        <p:txBody>
          <a:bodyPr/>
          <a:lstStyle/>
          <a:p>
            <a:r>
              <a:rPr lang="fr-FR" dirty="0" smtClean="0"/>
              <a:t>   </a:t>
            </a:r>
          </a:p>
        </p:txBody>
      </p:sp>
      <p:pic>
        <p:nvPicPr>
          <p:cNvPr id="9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32656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Photo 006 - Copi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72009" y="0"/>
            <a:ext cx="9216009" cy="6912006"/>
          </a:xfrm>
          <a:prstGeom prst="rect">
            <a:avLst/>
          </a:prstGeom>
        </p:spPr>
      </p:pic>
      <p:sp>
        <p:nvSpPr>
          <p:cNvPr id="1945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552" y="0"/>
            <a:ext cx="8223250" cy="1584326"/>
          </a:xfrm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b="1" dirty="0" smtClean="0">
                <a:solidFill>
                  <a:schemeClr val="tx1"/>
                </a:solidFill>
                <a:latin typeface="Berlin Sans FB Demi" pitchFamily="34" charset="0"/>
              </a:rPr>
              <a:t>Notre COLLEGE en images</a:t>
            </a:r>
          </a:p>
        </p:txBody>
      </p:sp>
      <p:pic>
        <p:nvPicPr>
          <p:cNvPr id="4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88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6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6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611560" y="1628800"/>
            <a:ext cx="8353425" cy="4968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La chorale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Le théâtre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L’atelier informatique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La pratique de l’oral en langue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La </a:t>
            </a: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peinture sur soie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Le journal du collège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Les échecs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Le tennis de table</a:t>
            </a:r>
          </a:p>
          <a:p>
            <a:pPr marL="290513" indent="-290513">
              <a:spcBef>
                <a:spcPts val="800"/>
              </a:spcBef>
              <a:buSzPct val="100000"/>
              <a:buFont typeface="Comic Sans MS" pitchFamily="66" charset="0"/>
              <a:buChar char="•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r>
              <a:rPr lang="fr-FR" sz="2400" dirty="0">
                <a:solidFill>
                  <a:schemeClr val="tx1"/>
                </a:solidFill>
                <a:latin typeface="Comic Sans MS" pitchFamily="66" charset="0"/>
              </a:rPr>
              <a:t>L’UNSS avec escalade, hand ….</a:t>
            </a:r>
          </a:p>
          <a:p>
            <a:pPr lvl="4" indent="-177800">
              <a:spcBef>
                <a:spcPts val="5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</a:pPr>
            <a:endParaRPr lang="fr-FR" sz="2800" dirty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7173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Accompagnement éducatif</a:t>
            </a:r>
          </a:p>
        </p:txBody>
      </p:sp>
      <p:pic>
        <p:nvPicPr>
          <p:cNvPr id="7174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60363" y="0"/>
            <a:ext cx="9593263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0015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875" y="-1108075"/>
            <a:ext cx="10225088" cy="8142288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:\DSCN48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8" y="0"/>
            <a:ext cx="9142942" cy="68572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DSCN48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324528" cy="6993396"/>
          </a:xfrm>
          <a:prstGeom prst="rect">
            <a:avLst/>
          </a:prstGeo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Voeux 20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3009" name="Text Box 1"/>
          <p:cNvSpPr txBox="1">
            <a:spLocks noChangeArrowheads="1"/>
          </p:cNvSpPr>
          <p:nvPr/>
        </p:nvSpPr>
        <p:spPr bwMode="auto">
          <a:xfrm>
            <a:off x="179512" y="1556792"/>
            <a:ext cx="8785225" cy="2951584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fr-FR" sz="3200" b="1" dirty="0">
                <a:latin typeface="Comic Sans MS" pitchFamily="66" charset="0"/>
              </a:rPr>
              <a:t>Vendredi</a:t>
            </a:r>
            <a:r>
              <a:rPr lang="fr-FR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fr-FR" sz="3200" b="1" dirty="0" smtClean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21 février </a:t>
            </a:r>
            <a:r>
              <a:rPr lang="fr-FR" sz="3200" b="1" dirty="0" smtClean="0">
                <a:latin typeface="Comic Sans MS" pitchFamily="66" charset="0"/>
              </a:rPr>
              <a:t>de </a:t>
            </a:r>
            <a:r>
              <a:rPr lang="fr-FR" sz="3200" b="1" dirty="0">
                <a:latin typeface="Comic Sans MS" pitchFamily="66" charset="0"/>
              </a:rPr>
              <a:t>17h à 20h</a:t>
            </a:r>
          </a:p>
          <a:p>
            <a:pPr algn="ctr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fr-FR" sz="2000" b="1" dirty="0">
              <a:solidFill>
                <a:srgbClr val="000000"/>
              </a:solidFill>
              <a:latin typeface="Comic Sans MS" pitchFamily="66" charset="0"/>
            </a:endParaRPr>
          </a:p>
          <a:p>
            <a:pPr algn="ctr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fr-FR" sz="3200" b="1" dirty="0">
                <a:latin typeface="Comic Sans MS" pitchFamily="66" charset="0"/>
              </a:rPr>
              <a:t>et</a:t>
            </a:r>
          </a:p>
          <a:p>
            <a:pPr algn="ctr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fr-FR" sz="2000" b="1" dirty="0">
              <a:solidFill>
                <a:srgbClr val="000000"/>
              </a:solidFill>
              <a:latin typeface="Comic Sans MS" pitchFamily="66" charset="0"/>
            </a:endParaRPr>
          </a:p>
          <a:p>
            <a:pPr marL="0" lvl="2" indent="0" algn="ctr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r>
              <a:rPr lang="fr-FR" sz="3200" b="1" dirty="0">
                <a:latin typeface="Comic Sans MS" pitchFamily="66" charset="0"/>
              </a:rPr>
              <a:t>Samedi</a:t>
            </a:r>
            <a:r>
              <a:rPr lang="fr-FR" sz="3200" b="1" dirty="0">
                <a:solidFill>
                  <a:srgbClr val="000000"/>
                </a:solidFill>
                <a:latin typeface="Comic Sans MS" pitchFamily="66" charset="0"/>
              </a:rPr>
              <a:t> </a:t>
            </a:r>
            <a:r>
              <a:rPr lang="fr-FR" sz="3200" b="1" dirty="0" smtClean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22 février </a:t>
            </a:r>
            <a:r>
              <a:rPr lang="fr-FR" sz="3200" b="1" dirty="0" smtClean="0">
                <a:latin typeface="Comic Sans MS" pitchFamily="66" charset="0"/>
              </a:rPr>
              <a:t>de 9h à 13h</a:t>
            </a:r>
          </a:p>
          <a:p>
            <a:pPr marL="0" lvl="2" indent="0" algn="ctr">
              <a:spcBef>
                <a:spcPts val="9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41313" algn="l"/>
                <a:tab pos="788988" algn="l"/>
                <a:tab pos="1238250" algn="l"/>
                <a:tab pos="1687513" algn="l"/>
                <a:tab pos="2136775" algn="l"/>
                <a:tab pos="2586038" algn="l"/>
                <a:tab pos="3035300" algn="l"/>
                <a:tab pos="3484563" algn="l"/>
                <a:tab pos="3933825" algn="l"/>
                <a:tab pos="4383088" algn="l"/>
                <a:tab pos="4832350" algn="l"/>
                <a:tab pos="5281613" algn="l"/>
                <a:tab pos="5730875" algn="l"/>
                <a:tab pos="6180138" algn="l"/>
                <a:tab pos="6629400" algn="l"/>
                <a:tab pos="7078663" algn="l"/>
                <a:tab pos="7527925" algn="l"/>
                <a:tab pos="7977188" algn="l"/>
                <a:tab pos="8426450" algn="l"/>
                <a:tab pos="8875713" algn="l"/>
                <a:tab pos="9324975" algn="l"/>
              </a:tabLst>
              <a:defRPr/>
            </a:pPr>
            <a:endParaRPr lang="fr-FR" sz="3200" b="1" dirty="0" smtClea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39939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Portes ouvertes</a:t>
            </a:r>
          </a:p>
        </p:txBody>
      </p:sp>
      <p:pic>
        <p:nvPicPr>
          <p:cNvPr id="39940" name="Picture 9" descr="G:\logofm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0" y="5011341"/>
            <a:ext cx="579613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indent="0"/>
            <a:r>
              <a:rPr lang="fr-FR" sz="3200" i="1" dirty="0" smtClean="0">
                <a:latin typeface="Comic Sans MS" pitchFamily="66" charset="0"/>
              </a:rPr>
              <a:t>Rendez-vous d’inscription avec le Chef d’Etablissement dès janvier.</a:t>
            </a:r>
          </a:p>
          <a:p>
            <a:endParaRPr lang="fr-F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0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23850" y="1557338"/>
            <a:ext cx="8424863" cy="46799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 marL="17463" indent="-17463" algn="ctr">
              <a:spcBef>
                <a:spcPts val="4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38188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3 cycles qui font suite aux 3 cycles de l'école maternelle et primaire pour favoriser la réussite de chacun avec une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attention particulière </a:t>
            </a:r>
            <a:r>
              <a:rPr lang="fr-FR" sz="2400" b="1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à chaque élève </a:t>
            </a:r>
            <a:r>
              <a:rPr lang="fr-FR" sz="2400" dirty="0" smtClean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:</a:t>
            </a:r>
            <a:endParaRPr lang="fr-FR" sz="2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400" u="sng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290513" indent="-290513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400" u="sng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290513" indent="-290513" algn="ctr">
              <a:spcBef>
                <a:spcPts val="35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CYCLE D'ADAPTATION </a:t>
            </a:r>
            <a:r>
              <a:rPr lang="fr-FR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4" charset="0"/>
                <a:ea typeface="Microsoft YaHei" charset="-122"/>
              </a:rPr>
              <a:t>: SIXIEME</a:t>
            </a:r>
          </a:p>
          <a:p>
            <a:pPr marL="290513" indent="-290513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  </a:t>
            </a:r>
          </a:p>
          <a:p>
            <a:pPr marL="290513" indent="-290513" algn="ctr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CYCLE CENTRAL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: CINQUIEME – QUATRIEME</a:t>
            </a:r>
          </a:p>
          <a:p>
            <a:pPr marL="290513" indent="-290513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400" b="1" u="sng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  <a:p>
            <a:pPr marL="290513" indent="-290513" algn="ctr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2400" b="1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4" charset="0"/>
                <a:ea typeface="Microsoft YaHei" charset="-122"/>
              </a:rPr>
              <a:t>CYCLE D'ORIENTATION </a:t>
            </a:r>
            <a:r>
              <a:rPr lang="fr-FR" sz="2400" b="1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: TROISIEME</a:t>
            </a:r>
          </a:p>
          <a:p>
            <a:pPr marL="290513" indent="-290513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      </a:t>
            </a:r>
          </a:p>
          <a:p>
            <a:pPr marL="290513" indent="-290513">
              <a:spcBef>
                <a:spcPts val="35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    </a:t>
            </a:r>
          </a:p>
          <a:p>
            <a:pPr marL="290513" indent="-290513">
              <a:spcBef>
                <a:spcPts val="3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r>
              <a:rPr lang="fr-FR" sz="1400" dirty="0">
                <a:solidFill>
                  <a:srgbClr val="000000"/>
                </a:solidFill>
                <a:latin typeface="Comic Sans MS" pitchFamily="64" charset="0"/>
                <a:ea typeface="Microsoft YaHei" charset="-122"/>
              </a:rPr>
              <a:t>     </a:t>
            </a:r>
          </a:p>
          <a:p>
            <a:pPr marL="290513" indent="-290513">
              <a:spcBef>
                <a:spcPts val="300"/>
              </a:spcBef>
              <a:buSzPct val="100000"/>
              <a:tabLst>
                <a:tab pos="290513" algn="l"/>
                <a:tab pos="738188" algn="l"/>
                <a:tab pos="1187450" algn="l"/>
                <a:tab pos="1636713" algn="l"/>
                <a:tab pos="2085975" algn="l"/>
                <a:tab pos="2535238" algn="l"/>
                <a:tab pos="2984500" algn="l"/>
                <a:tab pos="3433763" algn="l"/>
                <a:tab pos="3883025" algn="l"/>
                <a:tab pos="4332288" algn="l"/>
                <a:tab pos="4781550" algn="l"/>
                <a:tab pos="5230813" algn="l"/>
                <a:tab pos="5680075" algn="l"/>
                <a:tab pos="6129338" algn="l"/>
                <a:tab pos="6578600" algn="l"/>
                <a:tab pos="7027863" algn="l"/>
                <a:tab pos="7477125" algn="l"/>
                <a:tab pos="7926388" algn="l"/>
                <a:tab pos="8375650" algn="l"/>
                <a:tab pos="8824913" algn="l"/>
                <a:tab pos="9274175" algn="l"/>
              </a:tabLst>
              <a:defRPr/>
            </a:pPr>
            <a:endParaRPr lang="fr-FR" sz="1400" dirty="0">
              <a:solidFill>
                <a:srgbClr val="000000"/>
              </a:solidFill>
              <a:latin typeface="Comic Sans MS" pitchFamily="64" charset="0"/>
              <a:ea typeface="Microsoft YaHei" charset="-122"/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099425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Au collège</a:t>
            </a:r>
          </a:p>
        </p:txBody>
      </p:sp>
      <p:pic>
        <p:nvPicPr>
          <p:cNvPr id="8196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1259632" y="1268760"/>
            <a:ext cx="6192688" cy="4959350"/>
          </a:xfrm>
        </p:spPr>
        <p:txBody>
          <a:bodyPr/>
          <a:lstStyle/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Français		 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Maths	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Anglais	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Histoire-géographie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SVT		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Technologie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Arts Plastiques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Musique	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EPS							</a:t>
            </a:r>
          </a:p>
          <a:p>
            <a:pPr indent="-306388">
              <a:spcBef>
                <a:spcPts val="9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Aide aux devoirs	</a:t>
            </a:r>
          </a:p>
          <a:p>
            <a:pPr indent="-306388">
              <a:spcBef>
                <a:spcPts val="900"/>
              </a:spcBef>
              <a:buClrTx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solidFill>
                  <a:schemeClr val="tx1"/>
                </a:solidFill>
                <a:latin typeface="Comic Sans MS" pitchFamily="66" charset="0"/>
              </a:rPr>
              <a:t>TOTAL :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					</a:t>
            </a:r>
          </a:p>
          <a:p>
            <a:pPr indent="-306388">
              <a:spcBef>
                <a:spcPts val="9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24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424862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   Nombre d’heures par matière</a:t>
            </a:r>
          </a:p>
        </p:txBody>
      </p:sp>
      <p:sp>
        <p:nvSpPr>
          <p:cNvPr id="8" name="Flèche droite 7"/>
          <p:cNvSpPr>
            <a:spLocks noChangeArrowheads="1"/>
          </p:cNvSpPr>
          <p:nvPr/>
        </p:nvSpPr>
        <p:spPr bwMode="auto">
          <a:xfrm>
            <a:off x="4644008" y="1916832"/>
            <a:ext cx="647700" cy="180975"/>
          </a:xfrm>
          <a:prstGeom prst="rightArrow">
            <a:avLst>
              <a:gd name="adj1" fmla="val 50000"/>
              <a:gd name="adj2" fmla="val 50006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9" name="Flèche droite 8"/>
          <p:cNvSpPr>
            <a:spLocks noChangeArrowheads="1"/>
          </p:cNvSpPr>
          <p:nvPr/>
        </p:nvSpPr>
        <p:spPr bwMode="auto">
          <a:xfrm>
            <a:off x="4644008" y="2924944"/>
            <a:ext cx="647700" cy="179387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0" name="Flèche droite 9"/>
          <p:cNvSpPr>
            <a:spLocks noChangeArrowheads="1"/>
          </p:cNvSpPr>
          <p:nvPr/>
        </p:nvSpPr>
        <p:spPr bwMode="auto">
          <a:xfrm>
            <a:off x="4644008" y="3356992"/>
            <a:ext cx="647700" cy="179388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1" name="Flèche droite 10"/>
          <p:cNvSpPr>
            <a:spLocks noChangeArrowheads="1"/>
          </p:cNvSpPr>
          <p:nvPr/>
        </p:nvSpPr>
        <p:spPr bwMode="auto">
          <a:xfrm>
            <a:off x="4644008" y="3861048"/>
            <a:ext cx="647700" cy="180975"/>
          </a:xfrm>
          <a:prstGeom prst="rightArrow">
            <a:avLst>
              <a:gd name="adj1" fmla="val 50000"/>
              <a:gd name="adj2" fmla="val 50006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2" name="Flèche droite 11"/>
          <p:cNvSpPr>
            <a:spLocks noChangeArrowheads="1"/>
          </p:cNvSpPr>
          <p:nvPr/>
        </p:nvSpPr>
        <p:spPr bwMode="auto">
          <a:xfrm>
            <a:off x="4644008" y="4365104"/>
            <a:ext cx="647700" cy="179388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3" name="Flèche droite 12"/>
          <p:cNvSpPr>
            <a:spLocks noChangeArrowheads="1"/>
          </p:cNvSpPr>
          <p:nvPr/>
        </p:nvSpPr>
        <p:spPr bwMode="auto">
          <a:xfrm>
            <a:off x="4644008" y="4869160"/>
            <a:ext cx="647700" cy="179387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4" name="Flèche droite 13"/>
          <p:cNvSpPr>
            <a:spLocks noChangeArrowheads="1"/>
          </p:cNvSpPr>
          <p:nvPr/>
        </p:nvSpPr>
        <p:spPr bwMode="auto">
          <a:xfrm>
            <a:off x="4645025" y="5292725"/>
            <a:ext cx="647700" cy="179388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5" name="Flèche droite 14"/>
          <p:cNvSpPr>
            <a:spLocks noChangeArrowheads="1"/>
          </p:cNvSpPr>
          <p:nvPr/>
        </p:nvSpPr>
        <p:spPr bwMode="auto">
          <a:xfrm>
            <a:off x="4645025" y="5759450"/>
            <a:ext cx="647700" cy="180975"/>
          </a:xfrm>
          <a:prstGeom prst="rightArrow">
            <a:avLst>
              <a:gd name="adj1" fmla="val 50000"/>
              <a:gd name="adj2" fmla="val 50006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6" name="Flèche droite 15"/>
          <p:cNvSpPr>
            <a:spLocks noChangeArrowheads="1"/>
          </p:cNvSpPr>
          <p:nvPr/>
        </p:nvSpPr>
        <p:spPr bwMode="auto">
          <a:xfrm>
            <a:off x="4644008" y="2420888"/>
            <a:ext cx="647700" cy="179388"/>
          </a:xfrm>
          <a:prstGeom prst="rightArrow">
            <a:avLst>
              <a:gd name="adj1" fmla="val 50000"/>
              <a:gd name="adj2" fmla="val 49997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5652120" y="1340768"/>
            <a:ext cx="1439763" cy="4959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/>
          <a:lstStyle/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4h30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4h 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4h 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3h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1h30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1h30 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1h 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1h 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>
                <a:solidFill>
                  <a:schemeClr val="tx1"/>
                </a:solidFill>
                <a:latin typeface="Comic Sans MS" pitchFamily="66" charset="0"/>
                <a:ea typeface="+mn-ea"/>
              </a:rPr>
              <a:t>4h </a:t>
            </a:r>
            <a:endParaRPr lang="fr-FR" sz="2400" kern="0" dirty="0" smtClean="0">
              <a:solidFill>
                <a:schemeClr val="tx1"/>
              </a:solidFill>
              <a:latin typeface="Comic Sans MS" pitchFamily="66" charset="0"/>
              <a:ea typeface="+mn-ea"/>
            </a:endParaRP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kern="0" dirty="0" smtClean="0">
                <a:solidFill>
                  <a:schemeClr val="tx1"/>
                </a:solidFill>
                <a:latin typeface="Comic Sans MS" pitchFamily="66" charset="0"/>
                <a:ea typeface="+mn-ea"/>
              </a:rPr>
              <a:t>2h    </a:t>
            </a:r>
          </a:p>
          <a:p>
            <a:pPr marL="342900" indent="-306388" eaLnBrk="0" hangingPunct="0">
              <a:spcBef>
                <a:spcPts val="900"/>
              </a:spcBef>
              <a:buSzPct val="10000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2400" b="1" kern="0" dirty="0" smtClean="0">
                <a:solidFill>
                  <a:srgbClr val="FF0000"/>
                </a:solidFill>
                <a:latin typeface="Comic Sans MS" pitchFamily="66" charset="0"/>
                <a:ea typeface="+mn-ea"/>
              </a:rPr>
              <a:t>26h30</a:t>
            </a:r>
            <a:r>
              <a:rPr lang="fr-FR" sz="2400" kern="0" dirty="0" smtClean="0">
                <a:solidFill>
                  <a:schemeClr val="tx1"/>
                </a:solidFill>
                <a:latin typeface="Comic Sans MS" pitchFamily="66" charset="0"/>
                <a:ea typeface="+mn-ea"/>
              </a:rPr>
              <a:t>  </a:t>
            </a:r>
            <a:endParaRPr lang="fr-FR" sz="2400" kern="0" dirty="0">
              <a:solidFill>
                <a:schemeClr val="tx1"/>
              </a:solidFill>
              <a:latin typeface="Comic Sans MS" pitchFamily="66" charset="0"/>
              <a:ea typeface="+mn-ea"/>
            </a:endParaRPr>
          </a:p>
        </p:txBody>
      </p:sp>
      <p:pic>
        <p:nvPicPr>
          <p:cNvPr id="9230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Flèche droite 17"/>
          <p:cNvSpPr>
            <a:spLocks noChangeArrowheads="1"/>
          </p:cNvSpPr>
          <p:nvPr/>
        </p:nvSpPr>
        <p:spPr bwMode="auto">
          <a:xfrm>
            <a:off x="4644008" y="6237312"/>
            <a:ext cx="647700" cy="180975"/>
          </a:xfrm>
          <a:prstGeom prst="rightArrow">
            <a:avLst>
              <a:gd name="adj1" fmla="val 50000"/>
              <a:gd name="adj2" fmla="val 50006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  <p:sp>
        <p:nvSpPr>
          <p:cNvPr id="19" name="ZoneTexte 18"/>
          <p:cNvSpPr txBox="1"/>
          <p:nvPr/>
        </p:nvSpPr>
        <p:spPr>
          <a:xfrm rot="996751">
            <a:off x="7164288" y="1268760"/>
            <a:ext cx="1169551" cy="5400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FF0000"/>
                </a:solidFill>
                <a:latin typeface="Comic Sans MS" pitchFamily="66" charset="0"/>
              </a:rPr>
              <a:t>HORAIRES OFFICIELS EDUCATION NATIONALE</a:t>
            </a:r>
            <a:endParaRPr lang="fr-FR" sz="3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20" name="Flèche droite 19"/>
          <p:cNvSpPr>
            <a:spLocks noChangeArrowheads="1"/>
          </p:cNvSpPr>
          <p:nvPr/>
        </p:nvSpPr>
        <p:spPr bwMode="auto">
          <a:xfrm>
            <a:off x="4644008" y="1484784"/>
            <a:ext cx="647700" cy="180975"/>
          </a:xfrm>
          <a:prstGeom prst="rightArrow">
            <a:avLst>
              <a:gd name="adj1" fmla="val 50000"/>
              <a:gd name="adj2" fmla="val 50006"/>
            </a:avLst>
          </a:prstGeom>
          <a:gradFill rotWithShape="1"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2700000" scaled="1"/>
          </a:gradFill>
          <a:ln w="9525" algn="ctr">
            <a:solidFill>
              <a:srgbClr val="0070C0"/>
            </a:solidFill>
            <a:round/>
            <a:headEnd/>
            <a:tailEnd/>
          </a:ln>
        </p:spPr>
        <p:txBody>
          <a:bodyPr/>
          <a:lstStyle/>
          <a:p>
            <a:pPr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fr-F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31310" y="-1154691"/>
            <a:ext cx="6881381" cy="914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467544" y="1844824"/>
            <a:ext cx="8218487" cy="2736850"/>
          </a:xfrm>
        </p:spPr>
        <p:txBody>
          <a:bodyPr/>
          <a:lstStyle/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 smtClean="0">
              <a:latin typeface="Comic Sans MS" pitchFamily="66" charset="0"/>
            </a:endParaRP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Option </a:t>
            </a:r>
            <a:r>
              <a:rPr lang="fr-FR" sz="2400" b="1" dirty="0" err="1" smtClean="0">
                <a:solidFill>
                  <a:srgbClr val="FF0000"/>
                </a:solidFill>
                <a:latin typeface="Comic Sans MS" pitchFamily="66" charset="0"/>
              </a:rPr>
              <a:t>bilangue</a:t>
            </a:r>
            <a:r>
              <a:rPr lang="fr-FR" sz="2400" b="1" dirty="0" smtClean="0">
                <a:solidFill>
                  <a:srgbClr val="FF0000"/>
                </a:solidFill>
                <a:latin typeface="Comic Sans MS" pitchFamily="66" charset="0"/>
              </a:rPr>
              <a:t> anglais / allemand :</a:t>
            </a: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latin typeface="Comic Sans MS" pitchFamily="66" charset="0"/>
              </a:rPr>
              <a:t>4 heures d’anglais et 2 heures d’allemand par semaine</a:t>
            </a: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800" dirty="0" smtClean="0">
              <a:latin typeface="Comic Sans MS" pitchFamily="66" charset="0"/>
            </a:endParaRP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Section </a:t>
            </a:r>
            <a:r>
              <a:rPr lang="fr-FR" sz="2400" b="1" dirty="0" smtClean="0">
                <a:solidFill>
                  <a:srgbClr val="FF0000"/>
                </a:solidFill>
                <a:latin typeface="Comic Sans MS" pitchFamily="66" charset="0"/>
              </a:rPr>
              <a:t>sportive</a:t>
            </a:r>
            <a:r>
              <a:rPr lang="fr-FR" sz="24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Comic Sans MS" pitchFamily="66" charset="0"/>
              </a:rPr>
              <a:t>GYM :</a:t>
            </a: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latin typeface="Comic Sans MS" pitchFamily="66" charset="0"/>
              </a:rPr>
              <a:t>2 heures de gymnastique par semaine dans l’EDT,</a:t>
            </a: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b="1" dirty="0" smtClean="0">
                <a:latin typeface="Comic Sans MS" pitchFamily="66" charset="0"/>
              </a:rPr>
              <a:t>et deux heures hors EDT (soir ou mercredi AM).</a:t>
            </a: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sz="1000" b="1" dirty="0" smtClean="0">
              <a:latin typeface="Comic Sans MS" pitchFamily="66" charset="0"/>
            </a:endParaRP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fr-FR" sz="2400" i="1" dirty="0" smtClean="0">
                <a:solidFill>
                  <a:srgbClr val="FF0000"/>
                </a:solidFill>
                <a:latin typeface="Comic Sans MS" pitchFamily="66" charset="0"/>
              </a:rPr>
              <a:t>Pour ces deux options, une heure d’aide aux devoirs au lieu de deux (pour des élèves autonomes).</a:t>
            </a:r>
          </a:p>
          <a:p>
            <a:pPr indent="-301625" algn="ctr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fr-FR" dirty="0" smtClean="0">
              <a:latin typeface="Comic Sans MS" pitchFamily="66" charset="0"/>
            </a:endParaRPr>
          </a:p>
        </p:txBody>
      </p:sp>
      <p:sp>
        <p:nvSpPr>
          <p:cNvPr id="10243" name="Text Box 2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Propositions spécifiques Classe </a:t>
            </a: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de 6</a:t>
            </a:r>
            <a:r>
              <a:rPr lang="fr-FR" sz="440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ème</a:t>
            </a: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 </a:t>
            </a:r>
            <a:r>
              <a:rPr lang="fr-FR" sz="4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à Raoul Follereau</a:t>
            </a:r>
            <a:endParaRPr lang="fr-FR" sz="44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rlin Sans FB Demi" pitchFamily="34" charset="0"/>
            </a:endParaRPr>
          </a:p>
        </p:txBody>
      </p:sp>
      <p:pic>
        <p:nvPicPr>
          <p:cNvPr id="10244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88640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2411760" y="1556792"/>
            <a:ext cx="6552728" cy="5112568"/>
          </a:xfrm>
        </p:spPr>
        <p:txBody>
          <a:bodyPr/>
          <a:lstStyle/>
          <a:p>
            <a:pPr marL="341313" indent="-290513">
              <a:lnSpc>
                <a:spcPct val="90000"/>
              </a:lnSpc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dirty="0" smtClean="0">
                <a:latin typeface="Comic Sans MS" pitchFamily="66" charset="0"/>
              </a:rPr>
              <a:t>Anglais /Allemand </a:t>
            </a:r>
          </a:p>
          <a:p>
            <a:pPr marL="341313" indent="-290513">
              <a:lnSpc>
                <a:spcPct val="90000"/>
              </a:lnSpc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dirty="0" smtClean="0">
                <a:latin typeface="Comic Sans MS" pitchFamily="66" charset="0"/>
              </a:rPr>
              <a:t>Section sportive gymnastique</a:t>
            </a:r>
          </a:p>
          <a:p>
            <a:pPr marL="341313" indent="-290513">
              <a:lnSpc>
                <a:spcPct val="90000"/>
              </a:lnSpc>
              <a:buFont typeface="Times New Roman" pitchFamily="16" charset="0"/>
              <a:buNone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200" dirty="0" smtClean="0">
              <a:latin typeface="Comic Sans MS" pitchFamily="66" charset="0"/>
            </a:endParaRPr>
          </a:p>
          <a:p>
            <a:pPr marL="341313" indent="-290513">
              <a:lnSpc>
                <a:spcPct val="90000"/>
              </a:lnSpc>
              <a:buClr>
                <a:srgbClr val="452CFC"/>
              </a:buClr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8752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400" b="1" dirty="0" smtClean="0">
              <a:solidFill>
                <a:srgbClr val="452CFC"/>
              </a:solidFill>
              <a:latin typeface="Comic Sans MS" pitchFamily="66" charset="0"/>
            </a:endParaRPr>
          </a:p>
          <a:p>
            <a:pPr marL="341313" indent="-290513">
              <a:lnSpc>
                <a:spcPct val="90000"/>
              </a:lnSpc>
              <a:buClr>
                <a:srgbClr val="452CFC"/>
              </a:buClr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8752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dirty="0" smtClean="0">
                <a:solidFill>
                  <a:srgbClr val="452CFC"/>
                </a:solidFill>
                <a:latin typeface="Comic Sans MS" pitchFamily="66" charset="0"/>
              </a:rPr>
              <a:t>Latin </a:t>
            </a:r>
          </a:p>
          <a:p>
            <a:pPr marL="2239963" lvl="5" indent="-290513">
              <a:lnSpc>
                <a:spcPct val="90000"/>
              </a:lnSpc>
              <a:buClr>
                <a:srgbClr val="0070C0"/>
              </a:buClr>
              <a:buFontTx/>
              <a:buChar char="-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200" dirty="0">
              <a:latin typeface="Comic Sans MS" pitchFamily="66" charset="0"/>
            </a:endParaRPr>
          </a:p>
          <a:p>
            <a:pPr marL="341313" indent="-290513">
              <a:lnSpc>
                <a:spcPct val="90000"/>
              </a:lnSpc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341313" indent="-290513">
              <a:lnSpc>
                <a:spcPct val="90000"/>
              </a:lnSpc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400" dirty="0" smtClean="0">
              <a:solidFill>
                <a:schemeClr val="tx1"/>
              </a:solidFill>
              <a:latin typeface="Comic Sans MS" pitchFamily="66" charset="0"/>
            </a:endParaRPr>
          </a:p>
          <a:p>
            <a:pPr marL="341313" indent="-290513">
              <a:lnSpc>
                <a:spcPct val="90000"/>
              </a:lnSpc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LV2 </a:t>
            </a:r>
            <a:r>
              <a:rPr lang="fr-FR" sz="2400" b="1" dirty="0" smtClean="0">
                <a:solidFill>
                  <a:schemeClr val="tx1"/>
                </a:solidFill>
                <a:latin typeface="Comic Sans MS" pitchFamily="66" charset="0"/>
              </a:rPr>
              <a:t>Allemand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 ou </a:t>
            </a:r>
            <a:r>
              <a:rPr lang="fr-FR" sz="2400" b="1" dirty="0" smtClean="0">
                <a:solidFill>
                  <a:schemeClr val="tx1"/>
                </a:solidFill>
                <a:latin typeface="Comic Sans MS" pitchFamily="66" charset="0"/>
              </a:rPr>
              <a:t>Espagnol</a:t>
            </a:r>
          </a:p>
          <a:p>
            <a:pPr marL="341313" indent="-290513">
              <a:lnSpc>
                <a:spcPct val="90000"/>
              </a:lnSpc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dirty="0" smtClean="0">
                <a:solidFill>
                  <a:schemeClr val="tx1"/>
                </a:solidFill>
                <a:latin typeface="Comic Sans MS" pitchFamily="66" charset="0"/>
              </a:rPr>
              <a:t>Alternance : </a:t>
            </a:r>
            <a:r>
              <a:rPr lang="fr-FR" sz="2400" dirty="0" smtClean="0">
                <a:solidFill>
                  <a:schemeClr val="tx1"/>
                </a:solidFill>
                <a:latin typeface="Comic Sans MS" pitchFamily="66" charset="0"/>
              </a:rPr>
              <a:t>découverte des métiers et du monde de l'entreprise. Stages possibles. </a:t>
            </a:r>
          </a:p>
          <a:p>
            <a:pPr marL="2243138" lvl="1" indent="-290513">
              <a:lnSpc>
                <a:spcPct val="90000"/>
              </a:lnSpc>
              <a:buFontTx/>
              <a:buChar char="-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200" dirty="0">
              <a:latin typeface="Comic Sans MS" pitchFamily="66" charset="0"/>
            </a:endParaRPr>
          </a:p>
          <a:p>
            <a:pPr marL="341313" indent="-290513">
              <a:lnSpc>
                <a:spcPct val="90000"/>
              </a:lnSpc>
              <a:buFontTx/>
              <a:buChar char="-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800" dirty="0">
              <a:latin typeface="Comic Sans MS" pitchFamily="66" charset="0"/>
            </a:endParaRPr>
          </a:p>
        </p:txBody>
      </p:sp>
      <p:sp>
        <p:nvSpPr>
          <p:cNvPr id="12291" name="Text Box 2"/>
          <p:cNvSpPr txBox="1">
            <a:spLocks noChangeArrowheads="1"/>
          </p:cNvSpPr>
          <p:nvPr/>
        </p:nvSpPr>
        <p:spPr bwMode="auto">
          <a:xfrm>
            <a:off x="395288" y="188913"/>
            <a:ext cx="8099425" cy="1268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 algn="ctr">
              <a:buSzPct val="10000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fr-FR" sz="4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 Demi" pitchFamily="34" charset="0"/>
              </a:rPr>
              <a:t>Options proposées</a:t>
            </a: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323528" y="1556792"/>
            <a:ext cx="2664296" cy="4896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En 6</a:t>
            </a:r>
            <a:r>
              <a:rPr lang="fr-FR" sz="2400" b="1" kern="0" baseline="30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ème</a:t>
            </a: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400" b="1" kern="0" baseline="30000" dirty="0" smtClean="0">
              <a:solidFill>
                <a:srgbClr val="0070C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400" b="1" kern="0" baseline="30000" dirty="0" smtClean="0">
              <a:solidFill>
                <a:srgbClr val="0070C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400" b="1" kern="0" baseline="30000" dirty="0">
              <a:solidFill>
                <a:srgbClr val="0070C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452CFC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8752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400" b="1" kern="0" dirty="0" smtClean="0">
              <a:solidFill>
                <a:srgbClr val="452C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452CFC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8752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kern="0" dirty="0" smtClean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En </a:t>
            </a:r>
            <a:r>
              <a:rPr lang="fr-FR" sz="2400" b="1" kern="0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5</a:t>
            </a:r>
            <a:r>
              <a:rPr lang="fr-FR" sz="2400" b="1" kern="0" baseline="30000" dirty="0">
                <a:solidFill>
                  <a:srgbClr val="452C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ème</a:t>
            </a: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tabLst>
                <a:tab pos="341313" algn="l"/>
                <a:tab pos="446088" algn="l"/>
                <a:tab pos="895350" algn="l"/>
                <a:tab pos="1344613" algn="l"/>
                <a:tab pos="178752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800" b="1" kern="0" baseline="30000" dirty="0">
              <a:solidFill>
                <a:srgbClr val="0070C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78752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600" kern="0" dirty="0">
              <a:solidFill>
                <a:srgbClr val="000000"/>
              </a:solidFill>
              <a:latin typeface="Comic Sans MS" pitchFamily="66" charset="0"/>
              <a:ea typeface="+mn-ea"/>
            </a:endParaRPr>
          </a:p>
          <a:p>
            <a:pPr marL="2239963" lvl="5" indent="-290513" defTabSz="449263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Tx/>
              <a:buChar char="-"/>
              <a:tabLst>
                <a:tab pos="341313" algn="l"/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200" kern="0" dirty="0">
              <a:solidFill>
                <a:srgbClr val="00000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r>
              <a:rPr lang="fr-FR" sz="2400" b="1" kern="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En </a:t>
            </a:r>
            <a:r>
              <a:rPr lang="fr-FR" sz="2400" b="1" kern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4</a:t>
            </a:r>
            <a:r>
              <a:rPr lang="fr-FR" sz="2400" b="1" kern="0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n-ea"/>
              </a:rPr>
              <a:t>ème </a:t>
            </a:r>
            <a:endParaRPr lang="fr-FR" sz="2400" b="1" kern="0" baseline="30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2800" b="1" kern="0" baseline="30000" dirty="0">
              <a:solidFill>
                <a:srgbClr val="0070C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Arial" charset="0"/>
              <a:buChar char="•"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sz="1200" kern="0" dirty="0">
              <a:solidFill>
                <a:srgbClr val="000000"/>
              </a:solidFill>
              <a:latin typeface="Comic Sans MS" pitchFamily="66" charset="0"/>
              <a:ea typeface="+mn-ea"/>
            </a:endParaRPr>
          </a:p>
          <a:p>
            <a:pPr marL="341313" indent="-290513" eaLnBrk="0" hangingPunct="0">
              <a:lnSpc>
                <a:spcPct val="90000"/>
              </a:lnSpc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341313" algn="l"/>
                <a:tab pos="446088" algn="l"/>
                <a:tab pos="895350" algn="l"/>
                <a:tab pos="1344613" algn="l"/>
                <a:tab pos="18827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  <a:defRPr/>
            </a:pPr>
            <a:endParaRPr lang="fr-FR" kern="0" dirty="0">
              <a:solidFill>
                <a:srgbClr val="000000"/>
              </a:solidFill>
              <a:latin typeface="Comic Sans MS" pitchFamily="66" charset="0"/>
              <a:ea typeface="+mn-ea"/>
            </a:endParaRPr>
          </a:p>
        </p:txBody>
      </p:sp>
      <p:pic>
        <p:nvPicPr>
          <p:cNvPr id="12293" name="Picture 9" descr="G:\logofm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188913"/>
            <a:ext cx="885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Civil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Classique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Thème Office">
  <a:themeElements>
    <a:clrScheme name="Thème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Thème Office">
      <a:majorFont>
        <a:latin typeface="Lucida Sans Unicode"/>
        <a:ea typeface="Microsoft YaHei"/>
        <a:cs typeface=""/>
      </a:majorFont>
      <a:minorFont>
        <a:latin typeface="Lucida Sans Unicode"/>
        <a:ea typeface="Microsoft YaHe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ea typeface="Microsoft YaHei" charset="-122"/>
          </a:defRPr>
        </a:defPPr>
      </a:lstStyle>
    </a:lnDef>
  </a:objectDefaults>
  <a:extraClrSchemeLst>
    <a:extraClrScheme>
      <a:clrScheme name="Thème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hème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hème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4110</TotalTime>
  <Words>1153</Words>
  <Application>Microsoft Office PowerPoint</Application>
  <PresentationFormat>Affichage à l'écran (4:3)</PresentationFormat>
  <Paragraphs>324</Paragraphs>
  <Slides>47</Slides>
  <Notes>35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47</vt:i4>
      </vt:variant>
    </vt:vector>
  </HeadingPairs>
  <TitlesOfParts>
    <vt:vector size="49" baseType="lpstr">
      <vt:lpstr>Thème Office</vt:lpstr>
      <vt:lpstr>1_Thème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Notre PROJET : Quatre axes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Diapositive 25</vt:lpstr>
      <vt:lpstr>Diapositive 26</vt:lpstr>
      <vt:lpstr>Diapositive 27</vt:lpstr>
      <vt:lpstr>Diapositive 28</vt:lpstr>
      <vt:lpstr>Diapositive 29</vt:lpstr>
      <vt:lpstr>Diapositive 30</vt:lpstr>
      <vt:lpstr>Notre COLLEGE en images</vt:lpstr>
      <vt:lpstr>Diapositive 32</vt:lpstr>
      <vt:lpstr>Diapositive 33</vt:lpstr>
      <vt:lpstr>Diapositive 34</vt:lpstr>
      <vt:lpstr>Diapositive 35</vt:lpstr>
      <vt:lpstr>Diapositive 36</vt:lpstr>
      <vt:lpstr>Diapositive 37</vt:lpstr>
      <vt:lpstr>Diapositive 38</vt:lpstr>
      <vt:lpstr>Diapositive 39</vt:lpstr>
      <vt:lpstr>Diapositive 40</vt:lpstr>
      <vt:lpstr>Diapositive 41</vt:lpstr>
      <vt:lpstr>Diapositive 42</vt:lpstr>
      <vt:lpstr>Diapositive 43</vt:lpstr>
      <vt:lpstr>Diapositive 44</vt:lpstr>
      <vt:lpstr>Diapositive 45</vt:lpstr>
      <vt:lpstr>Diapositive 46</vt:lpstr>
      <vt:lpstr>Diapositive 47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route vers la 6°</dc:title>
  <dc:creator>hassler</dc:creator>
  <cp:lastModifiedBy>DIRECTION</cp:lastModifiedBy>
  <cp:revision>123</cp:revision>
  <cp:lastPrinted>1601-01-01T00:00:00Z</cp:lastPrinted>
  <dcterms:created xsi:type="dcterms:W3CDTF">2010-01-17T20:38:06Z</dcterms:created>
  <dcterms:modified xsi:type="dcterms:W3CDTF">2014-01-13T12:54:04Z</dcterms:modified>
</cp:coreProperties>
</file>